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 id="2147483671" r:id="rId7"/>
    <p:sldMasterId id="214748368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Lst>
  <p:sldSz cy="5143500" cx="9144000"/>
  <p:notesSz cx="6858000" cy="9144000"/>
  <p:embeddedFontLst>
    <p:embeddedFont>
      <p:font typeface="Anton"/>
      <p:regular r:id="rId135"/>
    </p:embeddedFont>
    <p:embeddedFont>
      <p:font typeface="Lato"/>
      <p:regular r:id="rId136"/>
      <p:bold r:id="rId137"/>
      <p:italic r:id="rId138"/>
      <p:boldItalic r:id="rId139"/>
    </p:embeddedFont>
    <p:embeddedFont>
      <p:font typeface="Lato Light"/>
      <p:regular r:id="rId140"/>
      <p:bold r:id="rId141"/>
      <p:italic r:id="rId142"/>
      <p:boldItalic r:id="rId143"/>
    </p:embeddedFont>
    <p:embeddedFont>
      <p:font typeface="Didact Gothic"/>
      <p:regular r:id="rId144"/>
    </p:embeddedFont>
    <p:embeddedFont>
      <p:font typeface="Helvetica Neue"/>
      <p:regular r:id="rId145"/>
      <p:bold r:id="rId146"/>
      <p:italic r:id="rId147"/>
      <p:boldItalic r:id="rId148"/>
    </p:embeddedFont>
    <p:embeddedFont>
      <p:font typeface="Helvetica Neue Light"/>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153" roundtripDataSignature="AMtx7miViQ2PWislO3pc1VkIliggcTY8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99493E-0F48-412E-A7EF-0618CDCF8BBE}">
  <a:tblStyle styleId="{F099493E-0F48-412E-A7EF-0618CDCF8BBE}"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8961DAC-0C6E-472F-8C3D-DC542D398685}"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font" Target="fonts/HelveticaNeueLight-bold.fntdata"/><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HelveticaNeueLight-regular.fntdata"/><Relationship Id="rId4" Type="http://schemas.openxmlformats.org/officeDocument/2006/relationships/tableStyles" Target="tableStyles.xml"/><Relationship Id="rId148" Type="http://schemas.openxmlformats.org/officeDocument/2006/relationships/font" Target="fonts/HelveticaNeue-boldItalic.fntdata"/><Relationship Id="rId9" Type="http://schemas.openxmlformats.org/officeDocument/2006/relationships/notesMaster" Target="notesMasters/notesMaster1.xml"/><Relationship Id="rId143" Type="http://schemas.openxmlformats.org/officeDocument/2006/relationships/font" Target="fonts/LatoLight-boldItalic.fntdata"/><Relationship Id="rId142" Type="http://schemas.openxmlformats.org/officeDocument/2006/relationships/font" Target="fonts/LatoLight-italic.fntdata"/><Relationship Id="rId141" Type="http://schemas.openxmlformats.org/officeDocument/2006/relationships/font" Target="fonts/LatoLight-bold.fntdata"/><Relationship Id="rId140" Type="http://schemas.openxmlformats.org/officeDocument/2006/relationships/font" Target="fonts/LatoLight-regular.fntdata"/><Relationship Id="rId5" Type="http://schemas.openxmlformats.org/officeDocument/2006/relationships/slideMaster" Target="slideMasters/slideMaster1.xml"/><Relationship Id="rId147" Type="http://schemas.openxmlformats.org/officeDocument/2006/relationships/font" Target="fonts/HelveticaNeue-italic.fntdata"/><Relationship Id="rId6" Type="http://schemas.openxmlformats.org/officeDocument/2006/relationships/slideMaster" Target="slideMasters/slideMaster2.xml"/><Relationship Id="rId146" Type="http://schemas.openxmlformats.org/officeDocument/2006/relationships/font" Target="fonts/HelveticaNeue-bold.fntdata"/><Relationship Id="rId7" Type="http://schemas.openxmlformats.org/officeDocument/2006/relationships/slideMaster" Target="slideMasters/slideMaster3.xml"/><Relationship Id="rId145" Type="http://schemas.openxmlformats.org/officeDocument/2006/relationships/font" Target="fonts/HelveticaNeue-regular.fntdata"/><Relationship Id="rId8" Type="http://schemas.openxmlformats.org/officeDocument/2006/relationships/slideMaster" Target="slideMasters/slideMaster4.xml"/><Relationship Id="rId144" Type="http://schemas.openxmlformats.org/officeDocument/2006/relationships/font" Target="fonts/DidactGothic-regular.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Lato-boldItalic.fntdata"/><Relationship Id="rId138" Type="http://schemas.openxmlformats.org/officeDocument/2006/relationships/font" Target="fonts/Lato-italic.fntdata"/><Relationship Id="rId137" Type="http://schemas.openxmlformats.org/officeDocument/2006/relationships/font" Target="fonts/Lato-bold.fntdata"/><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font" Target="fonts/Lato-regular.fntdata"/><Relationship Id="rId135" Type="http://schemas.openxmlformats.org/officeDocument/2006/relationships/font" Target="fonts/Anton-regular.fntdata"/><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 Id="rId153" Type="http://customschemas.google.com/relationships/presentationmetadata" Target="metadata"/><Relationship Id="rId152" Type="http://schemas.openxmlformats.org/officeDocument/2006/relationships/font" Target="fonts/HelveticaNeueLight-boldItalic.fntdata"/><Relationship Id="rId151" Type="http://schemas.openxmlformats.org/officeDocument/2006/relationships/font" Target="fonts/HelveticaNeue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Helvetica Neue Light"/>
                <a:ea typeface="Helvetica Neue Light"/>
                <a:cs typeface="Helvetica Neue Light"/>
                <a:sym typeface="Helvetica Neue Light"/>
              </a:rPr>
              <a:t>Slide repaso </a:t>
            </a:r>
            <a:endParaRPr sz="12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SzPts val="1100"/>
              <a:buNone/>
            </a:pPr>
            <a:r>
              <a:rPr lang="en-GB" sz="1400">
                <a:solidFill>
                  <a:srgbClr val="D7BA7D"/>
                </a:solidFill>
                <a:latin typeface="Didact Gothic"/>
                <a:ea typeface="Didact Gothic"/>
                <a:cs typeface="Didact Gothic"/>
                <a:sym typeface="Didact Gothic"/>
              </a:rPr>
              <a:t>.</a:t>
            </a:r>
            <a:r>
              <a:rPr lang="en-GB" sz="1400">
                <a:solidFill>
                  <a:srgbClr val="D4D4D4"/>
                </a:solidFill>
                <a:latin typeface="Didact Gothic"/>
                <a:ea typeface="Didact Gothic"/>
                <a:cs typeface="Didact Gothic"/>
                <a:sym typeface="Didact Gothic"/>
              </a:rPr>
              <a:t>{</a:t>
            </a:r>
            <a:r>
              <a:rPr lang="en-GB" sz="1200">
                <a:solidFill>
                  <a:srgbClr val="24292E"/>
                </a:solidFill>
                <a:highlight>
                  <a:srgbClr val="FFFFFF"/>
                </a:highlight>
                <a:latin typeface="Didact Gothic"/>
                <a:ea typeface="Didact Gothic"/>
                <a:cs typeface="Didact Gothic"/>
                <a:sym typeface="Didact Gothic"/>
              </a:rPr>
              <a:t>Con</a:t>
            </a:r>
            <a:r>
              <a:rPr i="1" lang="en-GB" sz="1200">
                <a:solidFill>
                  <a:srgbClr val="24292E"/>
                </a:solidFill>
                <a:highlight>
                  <a:srgbClr val="FFFFFF"/>
                </a:highlight>
                <a:latin typeface="Didact Gothic"/>
                <a:ea typeface="Didact Gothic"/>
                <a:cs typeface="Didact Gothic"/>
                <a:sym typeface="Didact Gothic"/>
              </a:rPr>
              <a:t> flex-start</a:t>
            </a:r>
            <a:r>
              <a:rPr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a:t>
            </a:r>
            <a:r>
              <a:rPr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items se apilan en el cross start del contenedor</a:t>
            </a:r>
            <a:r>
              <a:rPr lang="en-GB" sz="1200">
                <a:solidFill>
                  <a:srgbClr val="24292E"/>
                </a:solidFill>
                <a:highlight>
                  <a:srgbClr val="FFFFFF"/>
                </a:highlight>
                <a:latin typeface="Didact Gothic"/>
                <a:ea typeface="Didact Gothic"/>
                <a:cs typeface="Didact Gothic"/>
                <a:sym typeface="Didact Gothic"/>
              </a:rPr>
              <a:t> flexible, es decir en el inicio transversal,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align-items.</a:t>
            </a:r>
            <a:endParaRPr i="1" sz="1200">
              <a:solidFill>
                <a:srgbClr val="24292E"/>
              </a:solidFill>
              <a:highlight>
                <a:srgbClr val="FFFFFF"/>
              </a:highlight>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t/>
            </a:r>
            <a:endParaRPr sz="1400">
              <a:solidFill>
                <a:srgbClr val="D4D4D4"/>
              </a:solidFill>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rPr lang="en-GB" sz="1400">
                <a:solidFill>
                  <a:srgbClr val="D4D4D4"/>
                </a:solidFill>
                <a:latin typeface="Didact Gothic"/>
                <a:ea typeface="Didact Gothic"/>
                <a:cs typeface="Didact Gothic"/>
                <a:sym typeface="Didact Gothic"/>
              </a:rPr>
              <a:t>   </a:t>
            </a:r>
            <a:r>
              <a:rPr lang="en-GB" sz="1400">
                <a:solidFill>
                  <a:srgbClr val="9CDCFE"/>
                </a:solidFill>
                <a:latin typeface="Didact Gothic"/>
                <a:ea typeface="Didact Gothic"/>
                <a:cs typeface="Didact Gothic"/>
                <a:sym typeface="Didact Gothic"/>
              </a:rPr>
              <a:t>display</a:t>
            </a:r>
            <a:r>
              <a:rPr lang="en-GB" sz="1400">
                <a:solidFill>
                  <a:srgbClr val="D4D4D4"/>
                </a:solidFill>
                <a:latin typeface="Didact Gothic"/>
                <a:ea typeface="Didact Gothic"/>
                <a:cs typeface="Didact Gothic"/>
                <a:sym typeface="Didact Gothic"/>
              </a:rPr>
              <a:t>: </a:t>
            </a:r>
            <a:r>
              <a:rPr lang="en-GB" sz="1400">
                <a:solidFill>
                  <a:srgbClr val="CE9178"/>
                </a:solidFill>
                <a:latin typeface="Didact Gothic"/>
                <a:ea typeface="Didact Gothic"/>
                <a:cs typeface="Didact Gothic"/>
                <a:sym typeface="Didact Gothic"/>
              </a:rPr>
              <a:t>flex</a:t>
            </a:r>
            <a:r>
              <a:rPr lang="en-GB" sz="1400">
                <a:solidFill>
                  <a:srgbClr val="D4D4D4"/>
                </a:solidFill>
                <a:latin typeface="Didact Gothic"/>
                <a:ea typeface="Didact Gothic"/>
                <a:cs typeface="Didact Gothic"/>
                <a:sym typeface="Didact Gothic"/>
              </a:rPr>
              <a:t>;</a:t>
            </a:r>
            <a:endParaRPr sz="1400">
              <a:solidFill>
                <a:srgbClr val="D4D4D4"/>
              </a:solidFill>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rPr lang="en-GB" sz="1400">
                <a:solidFill>
                  <a:srgbClr val="D4D4D4"/>
                </a:solidFill>
                <a:latin typeface="Didact Gothic"/>
                <a:ea typeface="Didact Gothic"/>
                <a:cs typeface="Didact Gothic"/>
                <a:sym typeface="Didact Gothic"/>
              </a:rPr>
              <a:t>   </a:t>
            </a:r>
            <a:r>
              <a:rPr lang="en-GB" sz="1400">
                <a:solidFill>
                  <a:srgbClr val="9CDCFE"/>
                </a:solidFill>
                <a:latin typeface="Didact Gothic"/>
                <a:ea typeface="Didact Gothic"/>
                <a:cs typeface="Didact Gothic"/>
                <a:sym typeface="Didact Gothic"/>
              </a:rPr>
              <a:t>align-items</a:t>
            </a:r>
            <a:r>
              <a:rPr lang="en-GB" sz="1400">
                <a:solidFill>
                  <a:srgbClr val="D4D4D4"/>
                </a:solidFill>
                <a:latin typeface="Didact Gothic"/>
                <a:ea typeface="Didact Gothic"/>
                <a:cs typeface="Didact Gothic"/>
                <a:sym typeface="Didact Gothic"/>
              </a:rPr>
              <a:t>: </a:t>
            </a:r>
            <a:r>
              <a:rPr lang="en-GB" sz="1400">
                <a:solidFill>
                  <a:srgbClr val="CE9178"/>
                </a:solidFill>
                <a:latin typeface="Didact Gothic"/>
                <a:ea typeface="Didact Gothic"/>
                <a:cs typeface="Didact Gothic"/>
                <a:sym typeface="Didact Gothic"/>
              </a:rPr>
              <a:t>flex-start</a:t>
            </a:r>
            <a:r>
              <a:rPr lang="en-GB" sz="1400">
                <a:solidFill>
                  <a:srgbClr val="D4D4D4"/>
                </a:solidFill>
                <a:latin typeface="Didact Gothic"/>
                <a:ea typeface="Didact Gothic"/>
                <a:cs typeface="Didact Gothic"/>
                <a:sym typeface="Didact Gothic"/>
              </a:rPr>
              <a:t>;</a:t>
            </a:r>
            <a:endParaRPr sz="1400">
              <a:solidFill>
                <a:srgbClr val="D4D4D4"/>
              </a:solidFill>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rPr lang="en-GB" sz="1400">
                <a:solidFill>
                  <a:srgbClr val="D4D4D4"/>
                </a:solidFill>
                <a:latin typeface="Didact Gothic"/>
                <a:ea typeface="Didact Gothic"/>
                <a:cs typeface="Didact Gothic"/>
                <a:sym typeface="Didact Gothic"/>
              </a:rPr>
              <a:t>}</a:t>
            </a:r>
            <a:endParaRPr sz="1400">
              <a:solidFill>
                <a:srgbClr val="D7BA7D"/>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a:t>
            </a:r>
            <a:r>
              <a:rPr i="1" lang="en-GB" sz="1200">
                <a:solidFill>
                  <a:srgbClr val="24292E"/>
                </a:solidFill>
                <a:highlight>
                  <a:srgbClr val="FFFFFF"/>
                </a:highlight>
                <a:latin typeface="Didact Gothic"/>
                <a:ea typeface="Didact Gothic"/>
                <a:cs typeface="Didact Gothic"/>
                <a:sym typeface="Didact Gothic"/>
              </a:rPr>
              <a:t>flex-end </a:t>
            </a:r>
            <a:r>
              <a:rPr lang="en-GB" sz="1200">
                <a:solidFill>
                  <a:srgbClr val="24292E"/>
                </a:solidFill>
                <a:highlight>
                  <a:srgbClr val="FFFFFF"/>
                </a:highlight>
                <a:latin typeface="Didact Gothic"/>
                <a:ea typeface="Didact Gothic"/>
                <a:cs typeface="Didact Gothic"/>
                <a:sym typeface="Didact Gothic"/>
              </a:rPr>
              <a:t>los </a:t>
            </a:r>
            <a:r>
              <a:rPr b="1" lang="en-GB" sz="1200">
                <a:solidFill>
                  <a:srgbClr val="24292E"/>
                </a:solidFill>
                <a:highlight>
                  <a:srgbClr val="FFFFFF"/>
                </a:highlight>
                <a:latin typeface="Didact Gothic"/>
                <a:ea typeface="Didact Gothic"/>
                <a:cs typeface="Didact Gothic"/>
                <a:sym typeface="Didact Gothic"/>
              </a:rPr>
              <a:t>flex items se apilan en el cross end del contenedor</a:t>
            </a:r>
            <a:r>
              <a:rPr lang="en-GB" sz="1200">
                <a:solidFill>
                  <a:srgbClr val="24292E"/>
                </a:solidFill>
                <a:highlight>
                  <a:srgbClr val="FFFFFF"/>
                </a:highlight>
                <a:latin typeface="Didact Gothic"/>
                <a:ea typeface="Didact Gothic"/>
                <a:cs typeface="Didact Gothic"/>
                <a:sym typeface="Didact Gothic"/>
              </a:rPr>
              <a:t> flexible</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a:t>
            </a:r>
            <a:r>
              <a:rPr i="1" lang="en-GB" sz="1200">
                <a:solidFill>
                  <a:srgbClr val="24292E"/>
                </a:solidFill>
                <a:highlight>
                  <a:srgbClr val="FFFFFF"/>
                </a:highlight>
                <a:latin typeface="Didact Gothic"/>
                <a:ea typeface="Didact Gothic"/>
                <a:cs typeface="Didact Gothic"/>
                <a:sym typeface="Didact Gothic"/>
              </a:rPr>
              <a:t>center </a:t>
            </a:r>
            <a:r>
              <a:rPr lang="en-GB" sz="1200">
                <a:solidFill>
                  <a:srgbClr val="24292E"/>
                </a:solidFill>
                <a:highlight>
                  <a:srgbClr val="FFFFFF"/>
                </a:highlight>
                <a:latin typeface="Didact Gothic"/>
                <a:ea typeface="Didact Gothic"/>
                <a:cs typeface="Didact Gothic"/>
                <a:sym typeface="Didact Gothic"/>
              </a:rPr>
              <a:t>los flex </a:t>
            </a:r>
            <a:r>
              <a:rPr b="1" lang="en-GB" sz="1200">
                <a:solidFill>
                  <a:srgbClr val="24292E"/>
                </a:solidFill>
                <a:highlight>
                  <a:srgbClr val="FFFFFF"/>
                </a:highlight>
                <a:latin typeface="Didact Gothic"/>
                <a:ea typeface="Didact Gothic"/>
                <a:cs typeface="Didact Gothic"/>
                <a:sym typeface="Didact Gothic"/>
              </a:rPr>
              <a:t>items se apilan en el centro del cross axis del contenedor</a:t>
            </a:r>
            <a:r>
              <a:rPr lang="en-GB" sz="1200">
                <a:solidFill>
                  <a:srgbClr val="24292E"/>
                </a:solidFill>
                <a:highlight>
                  <a:srgbClr val="FFFFFF"/>
                </a:highlight>
                <a:latin typeface="Didact Gothic"/>
                <a:ea typeface="Didact Gothic"/>
                <a:cs typeface="Didact Gothic"/>
                <a:sym typeface="Didact Gothic"/>
              </a:rPr>
              <a:t> flexible, osea en el eje transversal.</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i="1" lang="en-GB" sz="1200">
                <a:solidFill>
                  <a:srgbClr val="24292E"/>
                </a:solidFill>
                <a:highlight>
                  <a:srgbClr val="FFFFFF"/>
                </a:highlight>
                <a:latin typeface="Didact Gothic"/>
                <a:ea typeface="Didact Gothic"/>
                <a:cs typeface="Didact Gothic"/>
                <a:sym typeface="Didact Gothic"/>
              </a:rPr>
              <a:t>baseline </a:t>
            </a:r>
            <a:r>
              <a:rPr b="1" lang="en-GB" sz="1200">
                <a:solidFill>
                  <a:srgbClr val="24292E"/>
                </a:solidFill>
                <a:highlight>
                  <a:srgbClr val="FFFFFF"/>
                </a:highlight>
                <a:latin typeface="Didact Gothic"/>
                <a:ea typeface="Didact Gothic"/>
                <a:cs typeface="Didact Gothic"/>
                <a:sym typeface="Didact Gothic"/>
              </a:rPr>
              <a:t>alinea los flex items sus propias lineas de base</a:t>
            </a:r>
            <a:r>
              <a:rPr lang="en-GB" sz="1200">
                <a:solidFill>
                  <a:srgbClr val="24292E"/>
                </a:solidFill>
                <a:highlight>
                  <a:srgbClr val="FFFFFF"/>
                </a:highlight>
                <a:latin typeface="Didact Gothic"/>
                <a:ea typeface="Didact Gothic"/>
                <a:cs typeface="Didact Gothic"/>
                <a:sym typeface="Didact Gothic"/>
              </a:rPr>
              <a:t>, esta se define en base de los texto de cada item.</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i="1" lang="en-GB" sz="1200">
                <a:solidFill>
                  <a:srgbClr val="24292E"/>
                </a:solidFill>
                <a:highlight>
                  <a:srgbClr val="FFFFFF"/>
                </a:highlight>
                <a:latin typeface="Didact Gothic"/>
                <a:ea typeface="Didact Gothic"/>
                <a:cs typeface="Didact Gothic"/>
                <a:sym typeface="Didact Gothic"/>
              </a:rPr>
              <a:t>baseline </a:t>
            </a:r>
            <a:r>
              <a:rPr b="1" lang="en-GB" sz="1200">
                <a:solidFill>
                  <a:srgbClr val="24292E"/>
                </a:solidFill>
                <a:highlight>
                  <a:srgbClr val="FFFFFF"/>
                </a:highlight>
                <a:latin typeface="Didact Gothic"/>
                <a:ea typeface="Didact Gothic"/>
                <a:cs typeface="Didact Gothic"/>
                <a:sym typeface="Didact Gothic"/>
              </a:rPr>
              <a:t>alinea los flex items sus propias lineas de base</a:t>
            </a:r>
            <a:r>
              <a:rPr lang="en-GB" sz="1200">
                <a:solidFill>
                  <a:srgbClr val="24292E"/>
                </a:solidFill>
                <a:highlight>
                  <a:srgbClr val="FFFFFF"/>
                </a:highlight>
                <a:latin typeface="Didact Gothic"/>
                <a:ea typeface="Didact Gothic"/>
                <a:cs typeface="Didact Gothic"/>
                <a:sym typeface="Didact Gothic"/>
              </a:rPr>
              <a:t>, esta se define en base de los texto de cada item.</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1" name="Google Shape;1161;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9" name="Google Shape;1179;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Esta sección describe las</a:t>
            </a:r>
            <a:r>
              <a:rPr b="1" lang="en-GB" sz="1200">
                <a:solidFill>
                  <a:srgbClr val="24292E"/>
                </a:solidFill>
                <a:highlight>
                  <a:srgbClr val="FFFFFF"/>
                </a:highlight>
                <a:latin typeface="Didact Gothic"/>
                <a:ea typeface="Didact Gothic"/>
                <a:cs typeface="Didact Gothic"/>
                <a:sym typeface="Didact Gothic"/>
              </a:rPr>
              <a:t> propiedades que se le pueden asignar a los items </a:t>
            </a:r>
            <a:r>
              <a:rPr lang="en-GB" sz="1200">
                <a:solidFill>
                  <a:srgbClr val="24292E"/>
                </a:solidFill>
                <a:highlight>
                  <a:srgbClr val="FFFFFF"/>
                </a:highlight>
                <a:latin typeface="Didact Gothic"/>
                <a:ea typeface="Didact Gothic"/>
                <a:cs typeface="Didact Gothic"/>
                <a:sym typeface="Didact Gothic"/>
              </a:rPr>
              <a:t>como tal. Algunas de ellas sobreescriben propiedades que se configuran en el container.</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6" name="Google Shape;1206;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chemeClr val="dk1"/>
                </a:solidFill>
              </a:rPr>
              <a:t>Puede que pienses, "¡pero el nombre de la clase es muy largo!". Yo lo veo así: Los nombres de las clases BEM son específicos, claros, fáciles de leer dentro del html, y comunican claramente para qué existen.</a:t>
            </a:r>
            <a:endParaRPr sz="1200">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2000"/>
              </a:spcBef>
              <a:spcAft>
                <a:spcPts val="0"/>
              </a:spcAft>
              <a:buSzPts val="1100"/>
              <a:buNone/>
            </a:pPr>
            <a:r>
              <a:rPr lang="en-GB" sz="1200">
                <a:solidFill>
                  <a:schemeClr val="dk1"/>
                </a:solidFill>
                <a:latin typeface="Didact Gothic"/>
                <a:ea typeface="Didact Gothic"/>
                <a:cs typeface="Didact Gothic"/>
                <a:sym typeface="Didact Gothic"/>
              </a:rPr>
              <a:t>Lo que también me gusta de los nombres de las clases cuando usamos BEM es que solo tienes que usar un nombre de clase por cada etiqueta html. Fíjate cómo funcionaría para la etiqueta "label". Selectores estándares: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De ser necesario, </a:t>
            </a:r>
            <a:r>
              <a:rPr lang="en-GB">
                <a:solidFill>
                  <a:schemeClr val="dk1"/>
                </a:solidFill>
              </a:rPr>
              <a:t>sugerimos mostrarlo directamente en el editor de texto así los/as estudiantes ven cómo se va escribiendo el código.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Link a documentación de programación. </a:t>
            </a:r>
            <a:endParaRPr/>
          </a:p>
          <a:p>
            <a:pPr indent="0" lvl="0" marL="0" rtl="0" algn="l">
              <a:lnSpc>
                <a:spcPct val="115000"/>
              </a:lnSpc>
              <a:spcBef>
                <a:spcPts val="0"/>
              </a:spcBef>
              <a:spcAft>
                <a:spcPts val="0"/>
              </a:spcAft>
              <a:buSzPts val="1100"/>
              <a:buNone/>
            </a:pPr>
            <a:r>
              <a:rPr lang="en-GB"/>
              <a:t>Sería ideal recordarle a los estudiantes que pueden revisar el link después de la clase.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Link a documentación de programación.  ideal recordarle a los estudiantes que pueden revisar el link después de la clase. </a:t>
            </a:r>
            <a:endParaRPr>
              <a:solidFill>
                <a:schemeClr val="dk1"/>
              </a:solidFill>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lnSpc>
                <a:spcPct val="100000"/>
              </a:lnSpc>
              <a:spcBef>
                <a:spcPts val="0"/>
              </a:spcBef>
              <a:spcAft>
                <a:spcPts val="0"/>
              </a:spcAft>
              <a:buSzPts val="1100"/>
              <a:buNone/>
            </a:pPr>
            <a:r>
              <a:rPr lang="en-GB" sz="1200">
                <a:solidFill>
                  <a:schemeClr val="dk1"/>
                </a:solidFill>
                <a:latin typeface="Didact Gothic"/>
                <a:ea typeface="Didact Gothic"/>
                <a:cs typeface="Didact Gothic"/>
                <a:sym typeface="Didact Gothic"/>
              </a:rPr>
              <a:t>Se recomienda mostrarlos en vivo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Link a documentación de programación. Sería ideal recordarle a los estudiantes que pueden revisar el link después de la clase.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400">
                <a:solidFill>
                  <a:schemeClr val="dk1"/>
                </a:solidFill>
                <a:highlight>
                  <a:srgbClr val="E0FF00"/>
                </a:highlight>
                <a:latin typeface="Helvetica Neue Light"/>
                <a:ea typeface="Helvetica Neue Light"/>
                <a:cs typeface="Helvetica Neue Light"/>
                <a:sym typeface="Helvetica Neue Light"/>
              </a:rPr>
              <a:t>¿Recuerdas cuando ubicábamos los fondos? Similar, tiene algunas particularidades.</a:t>
            </a:r>
            <a:endParaRPr sz="14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latin typeface="Didact Gothic"/>
                <a:ea typeface="Didact Gothic"/>
                <a:cs typeface="Didact Gothic"/>
                <a:sym typeface="Didact Gothic"/>
              </a:rPr>
              <a:t>Recordar que hemos visto lista en clases anteriores. Invitar a los alumnos a repasar lo necesario con el material de clase disponible. </a:t>
            </a:r>
            <a:endParaRPr sz="1200">
              <a:solidFill>
                <a:schemeClr val="dk1"/>
              </a:solidFill>
              <a:latin typeface="Didact Gothic"/>
              <a:ea typeface="Didact Gothic"/>
              <a:cs typeface="Didact Gothic"/>
              <a:sym typeface="Didact Gothic"/>
            </a:endParaRPr>
          </a:p>
          <a:p>
            <a:pPr indent="-304800" lvl="0" marL="457200" rtl="0" algn="l">
              <a:lnSpc>
                <a:spcPct val="100000"/>
              </a:lnSpc>
              <a:spcBef>
                <a:spcPts val="0"/>
              </a:spcBef>
              <a:spcAft>
                <a:spcPts val="0"/>
              </a:spcAft>
              <a:buClr>
                <a:schemeClr val="dk1"/>
              </a:buClr>
              <a:buSzPts val="1200"/>
              <a:buFont typeface="Didact Gothic"/>
              <a:buChar char="●"/>
            </a:pPr>
            <a:r>
              <a:rPr lang="en-GB" sz="1200">
                <a:solidFill>
                  <a:schemeClr val="dk1"/>
                </a:solidFill>
                <a:latin typeface="Didact Gothic"/>
                <a:ea typeface="Didact Gothic"/>
                <a:cs typeface="Didact Gothic"/>
                <a:sym typeface="Didact Gothic"/>
              </a:rPr>
              <a:t>A continuación veremos un ejemplo que hará que estos conceptos queden más claros.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2000"/>
              </a:spcAft>
              <a:buSzPts val="1100"/>
              <a:buNone/>
            </a:pPr>
            <a:r>
              <a:rPr lang="en-GB" sz="1200">
                <a:solidFill>
                  <a:schemeClr val="dk1"/>
                </a:solidFill>
                <a:latin typeface="Didact Gothic"/>
                <a:ea typeface="Didact Gothic"/>
                <a:cs typeface="Didact Gothic"/>
                <a:sym typeface="Didact Gothic"/>
              </a:rPr>
              <a:t>Es un contenedor donde se encontrarán los diferentes elementos. Por ejemplo, un encabezado (header), una barra lateral (sidebar/aside) un área de contenido principal (main) y un pie de página (footer), se consideraría cada uno como un bloque.</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SzPts val="1100"/>
              <a:buNone/>
            </a:pPr>
            <a:r>
              <a:rPr lang="en-GB" sz="1400">
                <a:solidFill>
                  <a:schemeClr val="dk1"/>
                </a:solidFill>
              </a:rPr>
              <a:t>Flex-direction resumen</a:t>
            </a:r>
            <a:endParaRPr sz="1400">
              <a:solidFill>
                <a:srgbClr val="24292E"/>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24292E"/>
                </a:solidFill>
                <a:latin typeface="Didact Gothic"/>
                <a:ea typeface="Didact Gothic"/>
                <a:cs typeface="Didact Gothic"/>
                <a:sym typeface="Didact Gothic"/>
              </a:rPr>
              <a:t>Justify content resumen</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1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1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4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1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0" name="Google Shape;60;p1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1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15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4" name="Google Shape;64;p15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5" name="Google Shape;65;p1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1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1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9" name="Shape 69"/>
        <p:cNvGrpSpPr/>
        <p:nvPr/>
      </p:nvGrpSpPr>
      <p:grpSpPr>
        <a:xfrm>
          <a:off x="0" y="0"/>
          <a:ext cx="0" cy="0"/>
          <a:chOff x="0" y="0"/>
          <a:chExt cx="0" cy="0"/>
        </a:xfrm>
      </p:grpSpPr>
      <p:sp>
        <p:nvSpPr>
          <p:cNvPr id="70" name="Google Shape;70;p15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15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2" name="Google Shape;72;p1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3" name="Shape 73"/>
        <p:cNvGrpSpPr/>
        <p:nvPr/>
      </p:nvGrpSpPr>
      <p:grpSpPr>
        <a:xfrm>
          <a:off x="0" y="0"/>
          <a:ext cx="0" cy="0"/>
          <a:chOff x="0" y="0"/>
          <a:chExt cx="0" cy="0"/>
        </a:xfrm>
      </p:grpSpPr>
      <p:sp>
        <p:nvSpPr>
          <p:cNvPr id="74" name="Google Shape;74;p15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5" name="Google Shape;75;p1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6" name="Shape 76"/>
        <p:cNvGrpSpPr/>
        <p:nvPr/>
      </p:nvGrpSpPr>
      <p:grpSpPr>
        <a:xfrm>
          <a:off x="0" y="0"/>
          <a:ext cx="0" cy="0"/>
          <a:chOff x="0" y="0"/>
          <a:chExt cx="0" cy="0"/>
        </a:xfrm>
      </p:grpSpPr>
      <p:sp>
        <p:nvSpPr>
          <p:cNvPr id="77" name="Google Shape;77;p1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9" name="Google Shape;79;p15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0" name="Google Shape;80;p15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1" name="Google Shape;81;p1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2" name="Shape 82"/>
        <p:cNvGrpSpPr/>
        <p:nvPr/>
      </p:nvGrpSpPr>
      <p:grpSpPr>
        <a:xfrm>
          <a:off x="0" y="0"/>
          <a:ext cx="0" cy="0"/>
          <a:chOff x="0" y="0"/>
          <a:chExt cx="0" cy="0"/>
        </a:xfrm>
      </p:grpSpPr>
      <p:sp>
        <p:nvSpPr>
          <p:cNvPr id="83" name="Google Shape;83;p16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4" name="Google Shape;84;p1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13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85" name="Shape 85"/>
        <p:cNvGrpSpPr/>
        <p:nvPr/>
      </p:nvGrpSpPr>
      <p:grpSpPr>
        <a:xfrm>
          <a:off x="0" y="0"/>
          <a:ext cx="0" cy="0"/>
          <a:chOff x="0" y="0"/>
          <a:chExt cx="0" cy="0"/>
        </a:xfrm>
      </p:grpSpPr>
      <p:sp>
        <p:nvSpPr>
          <p:cNvPr id="86" name="Google Shape;86;p161"/>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87" name="Google Shape;87;p16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8" name="Google Shape;88;p1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1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1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8" name="Google Shape;98;p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1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1" name="Google Shape;101;p1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2" name="Google Shape;102;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1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5" name="Google Shape;105;p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1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8" name="Google Shape;108;p14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9" name="Google Shape;109;p14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0" name="Google Shape;110;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1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3" name="Google Shape;113;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14" name="Shape 114"/>
        <p:cNvGrpSpPr/>
        <p:nvPr/>
      </p:nvGrpSpPr>
      <p:grpSpPr>
        <a:xfrm>
          <a:off x="0" y="0"/>
          <a:ext cx="0" cy="0"/>
          <a:chOff x="0" y="0"/>
          <a:chExt cx="0" cy="0"/>
        </a:xfrm>
      </p:grpSpPr>
      <p:sp>
        <p:nvSpPr>
          <p:cNvPr id="115" name="Google Shape;115;p14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6" name="Google Shape;116;p14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7" name="Google Shape;117;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18" name="Shape 118"/>
        <p:cNvGrpSpPr/>
        <p:nvPr/>
      </p:nvGrpSpPr>
      <p:grpSpPr>
        <a:xfrm>
          <a:off x="0" y="0"/>
          <a:ext cx="0" cy="0"/>
          <a:chOff x="0" y="0"/>
          <a:chExt cx="0" cy="0"/>
        </a:xfrm>
      </p:grpSpPr>
      <p:sp>
        <p:nvSpPr>
          <p:cNvPr id="119" name="Google Shape;119;p14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0" name="Google Shape;120;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21" name="Shape 121"/>
        <p:cNvGrpSpPr/>
        <p:nvPr/>
      </p:nvGrpSpPr>
      <p:grpSpPr>
        <a:xfrm>
          <a:off x="0" y="0"/>
          <a:ext cx="0" cy="0"/>
          <a:chOff x="0" y="0"/>
          <a:chExt cx="0" cy="0"/>
        </a:xfrm>
      </p:grpSpPr>
      <p:sp>
        <p:nvSpPr>
          <p:cNvPr id="122" name="Google Shape;122;p15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4" name="Google Shape;124;p15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5" name="Google Shape;125;p15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6" name="Google Shape;126;p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7" name="Shape 127"/>
        <p:cNvGrpSpPr/>
        <p:nvPr/>
      </p:nvGrpSpPr>
      <p:grpSpPr>
        <a:xfrm>
          <a:off x="0" y="0"/>
          <a:ext cx="0" cy="0"/>
          <a:chOff x="0" y="0"/>
          <a:chExt cx="0" cy="0"/>
        </a:xfrm>
      </p:grpSpPr>
      <p:sp>
        <p:nvSpPr>
          <p:cNvPr id="128" name="Google Shape;128;p15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9" name="Google Shape;129;p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30" name="Shape 130"/>
        <p:cNvGrpSpPr/>
        <p:nvPr/>
      </p:nvGrpSpPr>
      <p:grpSpPr>
        <a:xfrm>
          <a:off x="0" y="0"/>
          <a:ext cx="0" cy="0"/>
          <a:chOff x="0" y="0"/>
          <a:chExt cx="0" cy="0"/>
        </a:xfrm>
      </p:grpSpPr>
      <p:sp>
        <p:nvSpPr>
          <p:cNvPr id="131" name="Google Shape;131;p152"/>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32" name="Google Shape;132;p15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3" name="Google Shape;133;p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1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 name="Google Shape;142;p1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3" name="Google Shape;143;p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4" name="Shape 144"/>
        <p:cNvGrpSpPr/>
        <p:nvPr/>
      </p:nvGrpSpPr>
      <p:grpSpPr>
        <a:xfrm>
          <a:off x="0" y="0"/>
          <a:ext cx="0" cy="0"/>
          <a:chOff x="0" y="0"/>
          <a:chExt cx="0" cy="0"/>
        </a:xfrm>
      </p:grpSpPr>
      <p:sp>
        <p:nvSpPr>
          <p:cNvPr id="145" name="Google Shape;145;p16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6" name="Google Shape;146;p16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7" name="Google Shape;147;p1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8" name="Shape 148"/>
        <p:cNvGrpSpPr/>
        <p:nvPr/>
      </p:nvGrpSpPr>
      <p:grpSpPr>
        <a:xfrm>
          <a:off x="0" y="0"/>
          <a:ext cx="0" cy="0"/>
          <a:chOff x="0" y="0"/>
          <a:chExt cx="0" cy="0"/>
        </a:xfrm>
      </p:grpSpPr>
      <p:sp>
        <p:nvSpPr>
          <p:cNvPr id="149" name="Google Shape;149;p16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0" name="Google Shape;150;p1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1" name="Shape 151"/>
        <p:cNvGrpSpPr/>
        <p:nvPr/>
      </p:nvGrpSpPr>
      <p:grpSpPr>
        <a:xfrm>
          <a:off x="0" y="0"/>
          <a:ext cx="0" cy="0"/>
          <a:chOff x="0" y="0"/>
          <a:chExt cx="0" cy="0"/>
        </a:xfrm>
      </p:grpSpPr>
      <p:sp>
        <p:nvSpPr>
          <p:cNvPr id="152" name="Google Shape;152;p1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3" name="Google Shape;153;p16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4" name="Google Shape;154;p16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5" name="Google Shape;155;p1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1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8" name="Google Shape;158;p1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59" name="Shape 159"/>
        <p:cNvGrpSpPr/>
        <p:nvPr/>
      </p:nvGrpSpPr>
      <p:grpSpPr>
        <a:xfrm>
          <a:off x="0" y="0"/>
          <a:ext cx="0" cy="0"/>
          <a:chOff x="0" y="0"/>
          <a:chExt cx="0" cy="0"/>
        </a:xfrm>
      </p:grpSpPr>
      <p:sp>
        <p:nvSpPr>
          <p:cNvPr id="160" name="Google Shape;160;p16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1" name="Google Shape;161;p16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2" name="Google Shape;162;p1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63" name="Shape 163"/>
        <p:cNvGrpSpPr/>
        <p:nvPr/>
      </p:nvGrpSpPr>
      <p:grpSpPr>
        <a:xfrm>
          <a:off x="0" y="0"/>
          <a:ext cx="0" cy="0"/>
          <a:chOff x="0" y="0"/>
          <a:chExt cx="0" cy="0"/>
        </a:xfrm>
      </p:grpSpPr>
      <p:sp>
        <p:nvSpPr>
          <p:cNvPr id="164" name="Google Shape;164;p16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5" name="Google Shape;165;p1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66" name="Shape 166"/>
        <p:cNvGrpSpPr/>
        <p:nvPr/>
      </p:nvGrpSpPr>
      <p:grpSpPr>
        <a:xfrm>
          <a:off x="0" y="0"/>
          <a:ext cx="0" cy="0"/>
          <a:chOff x="0" y="0"/>
          <a:chExt cx="0" cy="0"/>
        </a:xfrm>
      </p:grpSpPr>
      <p:sp>
        <p:nvSpPr>
          <p:cNvPr id="167" name="Google Shape;167;p16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6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9" name="Google Shape;169;p16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0" name="Google Shape;170;p16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1" name="Google Shape;171;p1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72" name="Shape 172"/>
        <p:cNvGrpSpPr/>
        <p:nvPr/>
      </p:nvGrpSpPr>
      <p:grpSpPr>
        <a:xfrm>
          <a:off x="0" y="0"/>
          <a:ext cx="0" cy="0"/>
          <a:chOff x="0" y="0"/>
          <a:chExt cx="0" cy="0"/>
        </a:xfrm>
      </p:grpSpPr>
      <p:sp>
        <p:nvSpPr>
          <p:cNvPr id="173" name="Google Shape;173;p17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4" name="Google Shape;174;p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5" name="Shape 175"/>
        <p:cNvGrpSpPr/>
        <p:nvPr/>
      </p:nvGrpSpPr>
      <p:grpSpPr>
        <a:xfrm>
          <a:off x="0" y="0"/>
          <a:ext cx="0" cy="0"/>
          <a:chOff x="0" y="0"/>
          <a:chExt cx="0" cy="0"/>
        </a:xfrm>
      </p:grpSpPr>
      <p:sp>
        <p:nvSpPr>
          <p:cNvPr id="176" name="Google Shape;176;p171"/>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77" name="Google Shape;177;p17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78" name="Google Shape;178;p1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 name="Shape 179"/>
        <p:cNvGrpSpPr/>
        <p:nvPr/>
      </p:nvGrpSpPr>
      <p:grpSpPr>
        <a:xfrm>
          <a:off x="0" y="0"/>
          <a:ext cx="0" cy="0"/>
          <a:chOff x="0" y="0"/>
          <a:chExt cx="0" cy="0"/>
        </a:xfrm>
      </p:grpSpPr>
      <p:sp>
        <p:nvSpPr>
          <p:cNvPr id="180" name="Google Shape;180;p1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3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3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4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2.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4.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3" name="Google Shape;93;p1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4" name="Google Shape;94;p1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1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8" name="Google Shape;138;p1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39" name="Google Shape;139;p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0.xml"/><Relationship Id="rId3" Type="http://schemas.openxmlformats.org/officeDocument/2006/relationships/image" Target="../media/image70.png"/><Relationship Id="rId4"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1.xml"/><Relationship Id="rId3" Type="http://schemas.openxmlformats.org/officeDocument/2006/relationships/image" Target="../media/image72.png"/><Relationship Id="rId4" Type="http://schemas.openxmlformats.org/officeDocument/2006/relationships/image" Target="../media/image2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2.xml"/><Relationship Id="rId3" Type="http://schemas.openxmlformats.org/officeDocument/2006/relationships/image" Target="../media/image73.png"/><Relationship Id="rId4" Type="http://schemas.openxmlformats.org/officeDocument/2006/relationships/image" Target="../media/image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3.xml"/><Relationship Id="rId3" Type="http://schemas.openxmlformats.org/officeDocument/2006/relationships/image" Target="../media/image74.png"/><Relationship Id="rId4" Type="http://schemas.openxmlformats.org/officeDocument/2006/relationships/image" Target="../media/image2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4.xml"/><Relationship Id="rId3" Type="http://schemas.openxmlformats.org/officeDocument/2006/relationships/image" Target="../media/image75.png"/><Relationship Id="rId4" Type="http://schemas.openxmlformats.org/officeDocument/2006/relationships/image" Target="../media/image2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5.xml"/><Relationship Id="rId3" Type="http://schemas.openxmlformats.org/officeDocument/2006/relationships/image" Target="../media/image75.png"/><Relationship Id="rId4" Type="http://schemas.openxmlformats.org/officeDocument/2006/relationships/image" Target="../media/image2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6.xml"/><Relationship Id="rId3" Type="http://schemas.openxmlformats.org/officeDocument/2006/relationships/image" Target="../media/image79.png"/><Relationship Id="rId4" Type="http://schemas.openxmlformats.org/officeDocument/2006/relationships/image" Target="../media/image2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7.xml"/><Relationship Id="rId3" Type="http://schemas.openxmlformats.org/officeDocument/2006/relationships/image" Target="../media/image80.png"/><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8.xml"/><Relationship Id="rId3"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9.xml"/><Relationship Id="rId3" Type="http://schemas.openxmlformats.org/officeDocument/2006/relationships/image" Target="../media/image7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0.xml"/><Relationship Id="rId3" Type="http://schemas.openxmlformats.org/officeDocument/2006/relationships/image" Target="../media/image78.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1.xml"/><Relationship Id="rId3" Type="http://schemas.openxmlformats.org/officeDocument/2006/relationships/image" Target="../media/image83.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2.xml"/><Relationship Id="rId3" Type="http://schemas.openxmlformats.org/officeDocument/2006/relationships/image" Target="../media/image82.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3.xml"/><Relationship Id="rId3" Type="http://schemas.openxmlformats.org/officeDocument/2006/relationships/image" Target="../media/image86.png"/><Relationship Id="rId4" Type="http://schemas.openxmlformats.org/officeDocument/2006/relationships/image" Target="../media/image8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5.xml"/><Relationship Id="rId3" Type="http://schemas.openxmlformats.org/officeDocument/2006/relationships/image" Target="../media/image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6.xml"/><Relationship Id="rId3" Type="http://schemas.openxmlformats.org/officeDocument/2006/relationships/image" Target="../media/image8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7.xml"/><Relationship Id="rId3" Type="http://schemas.openxmlformats.org/officeDocument/2006/relationships/image" Target="../media/image8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8.xml"/><Relationship Id="rId3" Type="http://schemas.openxmlformats.org/officeDocument/2006/relationships/image" Target="../media/image9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9.xml"/><Relationship Id="rId3"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0.xml"/><Relationship Id="rId3" Type="http://schemas.openxmlformats.org/officeDocument/2006/relationships/image" Target="../media/image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1.xml"/><Relationship Id="rId3" Type="http://schemas.openxmlformats.org/officeDocument/2006/relationships/image" Target="../media/image9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2.xml"/><Relationship Id="rId3" Type="http://schemas.openxmlformats.org/officeDocument/2006/relationships/image" Target="../media/image9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3.xml"/><Relationship Id="rId3" Type="http://schemas.openxmlformats.org/officeDocument/2006/relationships/image" Target="../media/image9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www.w3schools.com/css/css_dimension.asp"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developer.mozilla.org/es/docs/Web/CSS/margi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developer.mozilla.org/es/docs/Web/CSS/padd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www.w3schools.com/css/css_border.asp"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www.w3schools.com/css/css_border.asp" TargetMode="Externa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developer.mozilla.org/es/docs/Web/HTML/Elementos_en_l%C3%ADnea#Elementos" TargetMode="External"/><Relationship Id="rId4" Type="http://schemas.openxmlformats.org/officeDocument/2006/relationships/hyperlink" Target="https://developer.mozilla.org/es/docs/Web/HTML/Block-level_elements#Elementos" TargetMode="External"/><Relationship Id="rId5"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s://www.geeksforgeeks.org/css-display-propert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s://www.w3schools.com/css/tryit.asp?filename=trycss_inline-block_span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hyperlink" Target="https://francescricart.com/elementos-en-linea-elementos-bloque-elementos-inline-block/#segund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hyperlink" Target="https://developer.mozilla.org/es/docs/Web/CSS/positi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8.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9.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6.xml"/><Relationship Id="rId3" Type="http://schemas.openxmlformats.org/officeDocument/2006/relationships/image" Target="../media/image40.png"/><Relationship Id="rId4" Type="http://schemas.openxmlformats.org/officeDocument/2006/relationships/hyperlink" Target="https://web.archive.org/web/20050810030357/http:/www.youtube.com/" TargetMode="External"/><Relationship Id="rId5" Type="http://schemas.openxmlformats.org/officeDocument/2006/relationships/hyperlink" Target="https://web.archive.org/web/20050810030357/http:/www.youtube.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7.xml"/><Relationship Id="rId3" Type="http://schemas.openxmlformats.org/officeDocument/2006/relationships/image" Target="../media/image47.png"/><Relationship Id="rId4" Type="http://schemas.openxmlformats.org/officeDocument/2006/relationships/hyperlink" Target="https://web.archive.org/web/20100202095628/http:/www.youtube.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8.xml"/><Relationship Id="rId3" Type="http://schemas.openxmlformats.org/officeDocument/2006/relationships/hyperlink" Target="http://www.youtube.com/" TargetMode="Externa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9.xml"/><Relationship Id="rId3" Type="http://schemas.openxmlformats.org/officeDocument/2006/relationships/image" Target="../media/image46.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0.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51.png"/><Relationship Id="rId6"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1.xml"/><Relationship Id="rId3" Type="http://schemas.openxmlformats.org/officeDocument/2006/relationships/image" Target="../media/image48.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2.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3.xml"/><Relationship Id="rId3" Type="http://schemas.openxmlformats.org/officeDocument/2006/relationships/image" Target="../media/image60.png"/><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7.xml"/><Relationship Id="rId3"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8.xml"/><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9.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0.xml"/><Relationship Id="rId3"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1.xml"/><Relationship Id="rId3"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2.xml"/><Relationship Id="rId3"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4.xml"/><Relationship Id="rId3" Type="http://schemas.openxmlformats.org/officeDocument/2006/relationships/image" Target="../media/image59.png"/><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5.xml"/><Relationship Id="rId3" Type="http://schemas.openxmlformats.org/officeDocument/2006/relationships/image" Target="../media/image6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6.xml"/><Relationship Id="rId3" Type="http://schemas.openxmlformats.org/officeDocument/2006/relationships/image" Target="../media/image5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7.xml"/><Relationship Id="rId3"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8.xml"/><Relationship Id="rId3" Type="http://schemas.openxmlformats.org/officeDocument/2006/relationships/image" Target="../media/image2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0.xml"/><Relationship Id="rId3" Type="http://schemas.openxmlformats.org/officeDocument/2006/relationships/image" Target="../media/image2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1.xml"/><Relationship Id="rId3" Type="http://schemas.openxmlformats.org/officeDocument/2006/relationships/image" Target="../media/image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2.xml"/><Relationship Id="rId3" Type="http://schemas.openxmlformats.org/officeDocument/2006/relationships/image" Target="../media/image5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3.xml"/><Relationship Id="rId3" Type="http://schemas.openxmlformats.org/officeDocument/2006/relationships/image" Target="../media/image64.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4.xml"/><Relationship Id="rId3" Type="http://schemas.openxmlformats.org/officeDocument/2006/relationships/image" Target="../media/image7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5.xml"/><Relationship Id="rId3" Type="http://schemas.openxmlformats.org/officeDocument/2006/relationships/image" Target="../media/image66.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6.xml"/><Relationship Id="rId3"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7.xml"/><Relationship Id="rId3"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8.xml"/><Relationship Id="rId3" Type="http://schemas.openxmlformats.org/officeDocument/2006/relationships/image" Target="../media/image2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9.xml"/><Relationship Id="rId3" Type="http://schemas.openxmlformats.org/officeDocument/2006/relationships/image" Target="../media/image6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7E3"/>
        </a:solidFill>
      </p:bgPr>
    </p:bg>
    <p:spTree>
      <p:nvGrpSpPr>
        <p:cNvPr id="184" name="Shape 184"/>
        <p:cNvGrpSpPr/>
        <p:nvPr/>
      </p:nvGrpSpPr>
      <p:grpSpPr>
        <a:xfrm>
          <a:off x="0" y="0"/>
          <a:ext cx="0" cy="0"/>
          <a:chOff x="0" y="0"/>
          <a:chExt cx="0" cy="0"/>
        </a:xfrm>
      </p:grpSpPr>
      <p:sp>
        <p:nvSpPr>
          <p:cNvPr id="185" name="Google Shape;185;p1"/>
          <p:cNvSpPr txBox="1"/>
          <p:nvPr/>
        </p:nvSpPr>
        <p:spPr>
          <a:xfrm>
            <a:off x="903025" y="1074225"/>
            <a:ext cx="7239000" cy="312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600"/>
              </a:spcBef>
              <a:spcAft>
                <a:spcPts val="0"/>
              </a:spcAft>
              <a:buClr>
                <a:schemeClr val="dk1"/>
              </a:buClr>
              <a:buSzPts val="11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Sabemos que existen </a:t>
            </a:r>
            <a:r>
              <a:rPr b="1" i="0" lang="en-GB" sz="1800" u="none" cap="none" strike="noStrike">
                <a:solidFill>
                  <a:schemeClr val="dk1"/>
                </a:solidFill>
                <a:latin typeface="Helvetica Neue"/>
                <a:ea typeface="Helvetica Neue"/>
                <a:cs typeface="Helvetica Neue"/>
                <a:sym typeface="Helvetica Neue"/>
              </a:rPr>
              <a:t>tres maneras</a:t>
            </a:r>
            <a:r>
              <a:rPr b="0" i="0" lang="en-GB" sz="1800" u="none" cap="none" strike="noStrike">
                <a:solidFill>
                  <a:schemeClr val="dk1"/>
                </a:solidFill>
                <a:latin typeface="Helvetica Neue Light"/>
                <a:ea typeface="Helvetica Neue Light"/>
                <a:cs typeface="Helvetica Neue Light"/>
                <a:sym typeface="Helvetica Neue Light"/>
              </a:rPr>
              <a:t> de aplicar CSS a un documento HTML: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Hacerlo sobre la etiqueta con el atributo </a:t>
            </a:r>
            <a:r>
              <a:rPr b="0" i="1" lang="en-GB" sz="1800" u="none" cap="none" strike="noStrike">
                <a:solidFill>
                  <a:schemeClr val="dk1"/>
                </a:solidFill>
                <a:highlight>
                  <a:srgbClr val="E0FF00"/>
                </a:highlight>
                <a:latin typeface="Helvetica Neue Light"/>
                <a:ea typeface="Helvetica Neue Light"/>
                <a:cs typeface="Helvetica Neue Light"/>
                <a:sym typeface="Helvetica Neue Light"/>
              </a:rPr>
              <a:t>style=""</a:t>
            </a:r>
            <a:r>
              <a:rPr b="0" i="0" lang="en-GB"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Arial"/>
              <a:buChar char="●"/>
            </a:pPr>
            <a:r>
              <a:rPr b="0" i="0" lang="en-GB" sz="1800" u="none" cap="none" strike="noStrike">
                <a:solidFill>
                  <a:schemeClr val="dk1"/>
                </a:solidFill>
                <a:latin typeface="Helvetica Neue Light"/>
                <a:ea typeface="Helvetica Neue Light"/>
                <a:cs typeface="Helvetica Neue Light"/>
                <a:sym typeface="Helvetica Neue Light"/>
              </a:rPr>
              <a:t>En el head, insertar la etiqueta </a:t>
            </a:r>
            <a:r>
              <a:rPr b="0" i="0" lang="en-GB" sz="1800" u="none" cap="none" strike="noStrike">
                <a:solidFill>
                  <a:schemeClr val="dk1"/>
                </a:solidFill>
                <a:highlight>
                  <a:srgbClr val="E0FF00"/>
                </a:highlight>
                <a:latin typeface="Helvetica Neue Light"/>
                <a:ea typeface="Helvetica Neue Light"/>
                <a:cs typeface="Helvetica Neue Light"/>
                <a:sym typeface="Helvetica Neue Light"/>
              </a:rPr>
              <a:t>&lt;style&gt;</a:t>
            </a:r>
            <a:r>
              <a:rPr b="0" i="0" lang="en-GB"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Arial"/>
              <a:buChar char="●"/>
            </a:pPr>
            <a:r>
              <a:rPr b="0" i="0" lang="en-GB" sz="1800" u="none" cap="none" strike="noStrike">
                <a:solidFill>
                  <a:schemeClr val="dk1"/>
                </a:solidFill>
                <a:latin typeface="Helvetica Neue Light"/>
                <a:ea typeface="Helvetica Neue Light"/>
                <a:cs typeface="Helvetica Neue Light"/>
                <a:sym typeface="Helvetica Neue Light"/>
              </a:rPr>
              <a:t>Buscar un archivo externo con un </a:t>
            </a:r>
            <a:r>
              <a:rPr b="0" i="0" lang="en-GB" sz="1800" u="none" cap="none" strike="noStrike">
                <a:solidFill>
                  <a:schemeClr val="dk1"/>
                </a:solidFill>
                <a:highlight>
                  <a:srgbClr val="E0FF00"/>
                </a:highlight>
                <a:latin typeface="Helvetica Neue Light"/>
                <a:ea typeface="Helvetica Neue Light"/>
                <a:cs typeface="Helvetica Neue Light"/>
                <a:sym typeface="Helvetica Neue Light"/>
              </a:rPr>
              <a:t>&lt;link /&gt; </a:t>
            </a:r>
            <a:br>
              <a:rPr b="0" i="0" lang="en-GB" sz="1800" u="none" cap="none" strike="noStrike">
                <a:solidFill>
                  <a:schemeClr val="dk1"/>
                </a:solidFill>
                <a:latin typeface="Helvetica Neue Light"/>
                <a:ea typeface="Helvetica Neue Light"/>
                <a:cs typeface="Helvetica Neue Light"/>
                <a:sym typeface="Helvetica Neue Light"/>
              </a:rPr>
            </a:br>
            <a:r>
              <a:rPr b="0" i="1" lang="en-GB" sz="1800" u="none" cap="none" strike="noStrike">
                <a:solidFill>
                  <a:schemeClr val="dk1"/>
                </a:solidFill>
                <a:latin typeface="Helvetica Neue Light"/>
                <a:ea typeface="Helvetica Neue Light"/>
                <a:cs typeface="Helvetica Neue Light"/>
                <a:sym typeface="Helvetica Neue Light"/>
              </a:rPr>
              <a:t>(Es de las etiquetas que se cierran solas. Requiere el="stylesheet" para funcionar. Además un href="" con la ruta al archivo.)</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186" name="Google Shape;186;p1"/>
          <p:cNvSpPr txBox="1"/>
          <p:nvPr/>
        </p:nvSpPr>
        <p:spPr>
          <a:xfrm>
            <a:off x="2623200" y="414175"/>
            <a:ext cx="40488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chemeClr val="dk1"/>
              </a:buClr>
              <a:buSzPts val="1100"/>
              <a:buFont typeface="Arial"/>
              <a:buNone/>
            </a:pPr>
            <a:r>
              <a:rPr b="0" i="1" lang="en-GB" sz="4000" u="none" cap="none" strike="noStrike">
                <a:solidFill>
                  <a:schemeClr val="dk1"/>
                </a:solidFill>
                <a:latin typeface="Anton"/>
                <a:ea typeface="Anton"/>
                <a:cs typeface="Anton"/>
                <a:sym typeface="Anton"/>
              </a:rPr>
              <a:t>CONCEPTOS PREVIOS</a:t>
            </a:r>
            <a:endParaRPr b="0" i="1" sz="4000" u="none" cap="none" strike="noStrike">
              <a:solidFill>
                <a:srgbClr val="000000"/>
              </a:solidFill>
              <a:latin typeface="Anton"/>
              <a:ea typeface="Anton"/>
              <a:cs typeface="Anton"/>
              <a:sym typeface="Anton"/>
            </a:endParaRPr>
          </a:p>
        </p:txBody>
      </p:sp>
      <p:pic>
        <p:nvPicPr>
          <p:cNvPr id="187" name="Google Shape;187;p1"/>
          <p:cNvPicPr preferRelativeResize="0"/>
          <p:nvPr/>
        </p:nvPicPr>
        <p:blipFill rotWithShape="1">
          <a:blip r:embed="rId3">
            <a:alphaModFix/>
          </a:blip>
          <a:srcRect b="0" l="0" r="0" t="0"/>
          <a:stretch/>
        </p:blipFill>
        <p:spPr>
          <a:xfrm>
            <a:off x="7344112" y="139650"/>
            <a:ext cx="1634174" cy="639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0"/>
          <p:cNvSpPr txBox="1"/>
          <p:nvPr/>
        </p:nvSpPr>
        <p:spPr>
          <a:xfrm>
            <a:off x="724650" y="2639525"/>
            <a:ext cx="7694700" cy="79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chemeClr val="dk1"/>
                </a:solidFill>
                <a:highlight>
                  <a:srgbClr val="A6FFCA"/>
                </a:highlight>
                <a:latin typeface="Helvetica Neue Light"/>
                <a:ea typeface="Helvetica Neue Light"/>
                <a:cs typeface="Helvetica Neue Light"/>
                <a:sym typeface="Helvetica Neue Light"/>
              </a:rPr>
              <a:t>Actualizar el nombre de las clases no debería ser un problema</a:t>
            </a:r>
            <a:r>
              <a:rPr b="0" i="0" lang="en-GB" sz="2200" u="none" cap="none" strike="noStrike">
                <a:solidFill>
                  <a:schemeClr val="dk1"/>
                </a:solidFill>
                <a:latin typeface="Helvetica Neue Light"/>
                <a:ea typeface="Helvetica Neue Light"/>
                <a:cs typeface="Helvetica Neue Light"/>
                <a:sym typeface="Helvetica Neue Light"/>
              </a:rPr>
              <a:t> cuando encuentras una mejor semántica que funcione (sólo debes tratar de ser consistente, y apegarte a ella).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p:txBody>
      </p:sp>
      <p:sp>
        <p:nvSpPr>
          <p:cNvPr id="265" name="Google Shape;265;p10"/>
          <p:cNvSpPr txBox="1"/>
          <p:nvPr/>
        </p:nvSpPr>
        <p:spPr>
          <a:xfrm>
            <a:off x="1046100" y="870150"/>
            <a:ext cx="7051800" cy="193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chemeClr val="dk1"/>
                </a:solidFill>
                <a:latin typeface="Helvetica Neue Light"/>
                <a:ea typeface="Helvetica Neue Light"/>
                <a:cs typeface="Helvetica Neue Light"/>
                <a:sym typeface="Helvetica Neue Light"/>
              </a:rPr>
              <a:t>El punto es mantener los nombres </a:t>
            </a:r>
            <a:r>
              <a:rPr b="1" i="0" lang="en-GB" sz="2200" u="none" cap="none" strike="noStrike">
                <a:solidFill>
                  <a:schemeClr val="dk1"/>
                </a:solidFill>
                <a:latin typeface="Helvetica Neue"/>
                <a:ea typeface="Helvetica Neue"/>
                <a:cs typeface="Helvetica Neue"/>
                <a:sym typeface="Helvetica Neue"/>
              </a:rPr>
              <a:t>simples, claros, </a:t>
            </a:r>
            <a:endParaRPr b="1" i="0" sz="22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200"/>
              <a:buFont typeface="Arial"/>
              <a:buNone/>
            </a:pPr>
            <a:r>
              <a:rPr b="1" i="0" lang="en-GB" sz="2200" u="none" cap="none" strike="noStrike">
                <a:solidFill>
                  <a:schemeClr val="dk1"/>
                </a:solidFill>
                <a:latin typeface="Helvetica Neue"/>
                <a:ea typeface="Helvetica Neue"/>
                <a:cs typeface="Helvetica Neue"/>
                <a:sym typeface="Helvetica Neue"/>
              </a:rPr>
              <a:t>y precisos. </a:t>
            </a:r>
            <a:endParaRPr b="1" i="0" sz="22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chemeClr val="dk1"/>
                </a:solidFill>
                <a:latin typeface="Helvetica Neue Light"/>
                <a:ea typeface="Helvetica Neue Light"/>
                <a:cs typeface="Helvetica Neue Light"/>
                <a:sym typeface="Helvetica Neue Light"/>
              </a:rPr>
              <a:t>No lo pienses demasiado.</a:t>
            </a:r>
            <a:r>
              <a:rPr b="0" i="0" lang="en-GB" sz="3800" u="none" cap="none" strike="noStrike">
                <a:solidFill>
                  <a:schemeClr val="dk1"/>
                </a:solidFill>
                <a:latin typeface="Helvetica Neue Light"/>
                <a:ea typeface="Helvetica Neue Light"/>
                <a:cs typeface="Helvetica Neue Light"/>
                <a:sym typeface="Helvetica Neue Light"/>
              </a:rPr>
              <a:t>🚀</a:t>
            </a:r>
            <a:endParaRPr b="0" i="0" sz="3000" u="none" cap="none" strike="noStrike">
              <a:solidFill>
                <a:srgbClr val="000000"/>
              </a:solidFill>
              <a:latin typeface="Arial"/>
              <a:ea typeface="Arial"/>
              <a:cs typeface="Arial"/>
              <a:sym typeface="Arial"/>
            </a:endParaRPr>
          </a:p>
        </p:txBody>
      </p:sp>
      <p:pic>
        <p:nvPicPr>
          <p:cNvPr id="266" name="Google Shape;266;p10"/>
          <p:cNvPicPr preferRelativeResize="0"/>
          <p:nvPr/>
        </p:nvPicPr>
        <p:blipFill rotWithShape="1">
          <a:blip r:embed="rId3">
            <a:alphaModFix/>
          </a:blip>
          <a:srcRect b="0" l="0" r="0" t="0"/>
          <a:stretch/>
        </p:blipFill>
        <p:spPr>
          <a:xfrm>
            <a:off x="7344112" y="139650"/>
            <a:ext cx="1634174" cy="639850"/>
          </a:xfrm>
          <a:prstGeom prst="rect">
            <a:avLst/>
          </a:prstGeom>
          <a:noFill/>
          <a:ln>
            <a:noFill/>
          </a:ln>
        </p:spPr>
      </p:pic>
      <p:sp>
        <p:nvSpPr>
          <p:cNvPr id="267" name="Google Shape;267;p10"/>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68" name="Google Shape;268;p10"/>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1</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00"/>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a:t>
            </a:r>
            <a:r>
              <a:rPr b="0" i="1" lang="en-GB" sz="4000" u="none" cap="none" strike="noStrike">
                <a:solidFill>
                  <a:schemeClr val="dk1"/>
                </a:solidFill>
                <a:highlight>
                  <a:srgbClr val="EEFF41"/>
                </a:highlight>
                <a:latin typeface="Anton"/>
                <a:ea typeface="Anton"/>
                <a:cs typeface="Anton"/>
                <a:sym typeface="Anton"/>
              </a:rPr>
              <a:t>FLEX-END</a:t>
            </a:r>
            <a:endParaRPr b="0" i="1" sz="4000" u="none" cap="none" strike="noStrike">
              <a:solidFill>
                <a:schemeClr val="dk1"/>
              </a:solidFill>
              <a:highlight>
                <a:srgbClr val="EEFF41"/>
              </a:highlight>
              <a:latin typeface="Anton"/>
              <a:ea typeface="Anton"/>
              <a:cs typeface="Anton"/>
              <a:sym typeface="Anton"/>
            </a:endParaRPr>
          </a:p>
        </p:txBody>
      </p:sp>
      <p:sp>
        <p:nvSpPr>
          <p:cNvPr id="1026" name="Google Shape;1026;p100"/>
          <p:cNvSpPr txBox="1"/>
          <p:nvPr/>
        </p:nvSpPr>
        <p:spPr>
          <a:xfrm>
            <a:off x="1335650" y="128015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flex-end</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027" name="Google Shape;1027;p100"/>
          <p:cNvPicPr preferRelativeResize="0"/>
          <p:nvPr/>
        </p:nvPicPr>
        <p:blipFill rotWithShape="1">
          <a:blip r:embed="rId3">
            <a:alphaModFix/>
          </a:blip>
          <a:srcRect b="0" l="0" r="0" t="0"/>
          <a:stretch/>
        </p:blipFill>
        <p:spPr>
          <a:xfrm>
            <a:off x="5049875" y="1230150"/>
            <a:ext cx="2551550" cy="3395208"/>
          </a:xfrm>
          <a:prstGeom prst="rect">
            <a:avLst/>
          </a:prstGeom>
          <a:noFill/>
          <a:ln>
            <a:noFill/>
          </a:ln>
        </p:spPr>
      </p:pic>
      <p:pic>
        <p:nvPicPr>
          <p:cNvPr id="1028" name="Google Shape;1028;p100"/>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01"/>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a:t>
            </a:r>
            <a:r>
              <a:rPr b="0" i="1" lang="en-GB" sz="4000" u="none" cap="none" strike="noStrike">
                <a:solidFill>
                  <a:schemeClr val="dk1"/>
                </a:solidFill>
                <a:highlight>
                  <a:srgbClr val="EEFF41"/>
                </a:highlight>
                <a:latin typeface="Anton"/>
                <a:ea typeface="Anton"/>
                <a:cs typeface="Anton"/>
                <a:sym typeface="Anton"/>
              </a:rPr>
              <a:t>CENTER</a:t>
            </a:r>
            <a:endParaRPr b="0" i="1" sz="4000" u="none" cap="none" strike="noStrike">
              <a:solidFill>
                <a:schemeClr val="dk1"/>
              </a:solidFill>
              <a:highlight>
                <a:srgbClr val="EEFF41"/>
              </a:highlight>
              <a:latin typeface="Anton"/>
              <a:ea typeface="Anton"/>
              <a:cs typeface="Anton"/>
              <a:sym typeface="Anton"/>
            </a:endParaRPr>
          </a:p>
        </p:txBody>
      </p:sp>
      <p:sp>
        <p:nvSpPr>
          <p:cNvPr id="1034" name="Google Shape;1034;p101"/>
          <p:cNvSpPr txBox="1"/>
          <p:nvPr/>
        </p:nvSpPr>
        <p:spPr>
          <a:xfrm>
            <a:off x="1265475" y="1164400"/>
            <a:ext cx="3412800" cy="3346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center</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035" name="Google Shape;1035;p101"/>
          <p:cNvPicPr preferRelativeResize="0"/>
          <p:nvPr/>
        </p:nvPicPr>
        <p:blipFill rotWithShape="1">
          <a:blip r:embed="rId3">
            <a:alphaModFix/>
          </a:blip>
          <a:srcRect b="0" l="0" r="0" t="0"/>
          <a:stretch/>
        </p:blipFill>
        <p:spPr>
          <a:xfrm>
            <a:off x="5230750" y="1140038"/>
            <a:ext cx="2541274" cy="3395225"/>
          </a:xfrm>
          <a:prstGeom prst="rect">
            <a:avLst/>
          </a:prstGeom>
          <a:noFill/>
          <a:ln>
            <a:noFill/>
          </a:ln>
        </p:spPr>
      </p:pic>
      <p:pic>
        <p:nvPicPr>
          <p:cNvPr id="1036" name="Google Shape;1036;p101"/>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02"/>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a:t>
            </a:r>
            <a:r>
              <a:rPr b="0" i="1" lang="en-GB" sz="4000" u="none" cap="none" strike="noStrike">
                <a:solidFill>
                  <a:schemeClr val="dk1"/>
                </a:solidFill>
                <a:highlight>
                  <a:srgbClr val="EEFF41"/>
                </a:highlight>
                <a:latin typeface="Anton"/>
                <a:ea typeface="Anton"/>
                <a:cs typeface="Anton"/>
                <a:sym typeface="Anton"/>
              </a:rPr>
              <a:t>SPACE-BETWEEN</a:t>
            </a:r>
            <a:endParaRPr b="0" i="1" sz="4000" u="none" cap="none" strike="noStrike">
              <a:solidFill>
                <a:schemeClr val="dk1"/>
              </a:solidFill>
              <a:highlight>
                <a:srgbClr val="EEFF41"/>
              </a:highlight>
              <a:latin typeface="Anton"/>
              <a:ea typeface="Anton"/>
              <a:cs typeface="Anton"/>
              <a:sym typeface="Anton"/>
            </a:endParaRPr>
          </a:p>
        </p:txBody>
      </p:sp>
      <p:sp>
        <p:nvSpPr>
          <p:cNvPr id="1042" name="Google Shape;1042;p102"/>
          <p:cNvSpPr txBox="1"/>
          <p:nvPr/>
        </p:nvSpPr>
        <p:spPr>
          <a:xfrm>
            <a:off x="1405925" y="1041950"/>
            <a:ext cx="35172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space-between</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043" name="Google Shape;1043;p102"/>
          <p:cNvPicPr preferRelativeResize="0"/>
          <p:nvPr/>
        </p:nvPicPr>
        <p:blipFill rotWithShape="1">
          <a:blip r:embed="rId3">
            <a:alphaModFix/>
          </a:blip>
          <a:srcRect b="0" l="0" r="0" t="0"/>
          <a:stretch/>
        </p:blipFill>
        <p:spPr>
          <a:xfrm>
            <a:off x="5344425" y="1041950"/>
            <a:ext cx="2546419" cy="3395225"/>
          </a:xfrm>
          <a:prstGeom prst="rect">
            <a:avLst/>
          </a:prstGeom>
          <a:noFill/>
          <a:ln>
            <a:noFill/>
          </a:ln>
        </p:spPr>
      </p:pic>
      <p:pic>
        <p:nvPicPr>
          <p:cNvPr id="1044" name="Google Shape;1044;p102"/>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03"/>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a:t>
            </a:r>
            <a:r>
              <a:rPr b="0" i="1" lang="en-GB" sz="4000" u="none" cap="none" strike="noStrike">
                <a:solidFill>
                  <a:srgbClr val="000000"/>
                </a:solidFill>
                <a:highlight>
                  <a:srgbClr val="EEFF41"/>
                </a:highlight>
                <a:latin typeface="Anton"/>
                <a:ea typeface="Anton"/>
                <a:cs typeface="Anton"/>
                <a:sym typeface="Anton"/>
              </a:rPr>
              <a:t>SPACE-AROUND</a:t>
            </a:r>
            <a:endParaRPr b="0" i="1" sz="4000" u="none" cap="none" strike="noStrike">
              <a:solidFill>
                <a:srgbClr val="000000"/>
              </a:solidFill>
              <a:highlight>
                <a:srgbClr val="EEFF41"/>
              </a:highlight>
              <a:latin typeface="Anton"/>
              <a:ea typeface="Anton"/>
              <a:cs typeface="Anton"/>
              <a:sym typeface="Anton"/>
            </a:endParaRPr>
          </a:p>
        </p:txBody>
      </p:sp>
      <p:sp>
        <p:nvSpPr>
          <p:cNvPr id="1050" name="Google Shape;1050;p103"/>
          <p:cNvSpPr txBox="1"/>
          <p:nvPr/>
        </p:nvSpPr>
        <p:spPr>
          <a:xfrm>
            <a:off x="1411850" y="11644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space-around</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051" name="Google Shape;1051;p103"/>
          <p:cNvPicPr preferRelativeResize="0"/>
          <p:nvPr/>
        </p:nvPicPr>
        <p:blipFill rotWithShape="1">
          <a:blip r:embed="rId3">
            <a:alphaModFix/>
          </a:blip>
          <a:srcRect b="0" l="0" r="0" t="0"/>
          <a:stretch/>
        </p:blipFill>
        <p:spPr>
          <a:xfrm>
            <a:off x="5152350" y="1164400"/>
            <a:ext cx="2548999" cy="3395226"/>
          </a:xfrm>
          <a:prstGeom prst="rect">
            <a:avLst/>
          </a:prstGeom>
          <a:noFill/>
          <a:ln>
            <a:noFill/>
          </a:ln>
        </p:spPr>
      </p:pic>
      <p:pic>
        <p:nvPicPr>
          <p:cNvPr id="1052" name="Google Shape;1052;p103"/>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04"/>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a:t>
            </a:r>
            <a:r>
              <a:rPr b="0" i="1" lang="en-GB" sz="4000" u="none" cap="none" strike="noStrike">
                <a:solidFill>
                  <a:srgbClr val="000000"/>
                </a:solidFill>
                <a:highlight>
                  <a:srgbClr val="EEFF41"/>
                </a:highlight>
                <a:latin typeface="Anton"/>
                <a:ea typeface="Anton"/>
                <a:cs typeface="Anton"/>
                <a:sym typeface="Anton"/>
              </a:rPr>
              <a:t>SPACE-AROUND</a:t>
            </a:r>
            <a:endParaRPr b="0" i="1" sz="4000" u="none" cap="none" strike="noStrike">
              <a:solidFill>
                <a:srgbClr val="000000"/>
              </a:solidFill>
              <a:highlight>
                <a:srgbClr val="EEFF41"/>
              </a:highlight>
              <a:latin typeface="Anton"/>
              <a:ea typeface="Anton"/>
              <a:cs typeface="Anton"/>
              <a:sym typeface="Anton"/>
            </a:endParaRPr>
          </a:p>
        </p:txBody>
      </p:sp>
      <p:sp>
        <p:nvSpPr>
          <p:cNvPr id="1058" name="Google Shape;1058;p104"/>
          <p:cNvSpPr txBox="1"/>
          <p:nvPr/>
        </p:nvSpPr>
        <p:spPr>
          <a:xfrm>
            <a:off x="1411850" y="11644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space-around</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059" name="Google Shape;1059;p104"/>
          <p:cNvPicPr preferRelativeResize="0"/>
          <p:nvPr/>
        </p:nvPicPr>
        <p:blipFill rotWithShape="1">
          <a:blip r:embed="rId3">
            <a:alphaModFix/>
          </a:blip>
          <a:srcRect b="0" l="0" r="0" t="0"/>
          <a:stretch/>
        </p:blipFill>
        <p:spPr>
          <a:xfrm>
            <a:off x="5152350" y="1164400"/>
            <a:ext cx="2548999" cy="3395226"/>
          </a:xfrm>
          <a:prstGeom prst="rect">
            <a:avLst/>
          </a:prstGeom>
          <a:noFill/>
          <a:ln>
            <a:noFill/>
          </a:ln>
        </p:spPr>
      </p:pic>
      <p:pic>
        <p:nvPicPr>
          <p:cNvPr id="1060" name="Google Shape;1060;p104"/>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05"/>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a:t>
            </a:r>
            <a:r>
              <a:rPr b="0" i="1" lang="en-GB" sz="4000" u="none" cap="none" strike="noStrike">
                <a:solidFill>
                  <a:srgbClr val="000000"/>
                </a:solidFill>
                <a:highlight>
                  <a:srgbClr val="EEFF41"/>
                </a:highlight>
                <a:latin typeface="Anton"/>
                <a:ea typeface="Anton"/>
                <a:cs typeface="Anton"/>
                <a:sym typeface="Anton"/>
              </a:rPr>
              <a:t>SPACE-AROUND</a:t>
            </a:r>
            <a:endParaRPr b="0" i="1" sz="4000" u="none" cap="none" strike="noStrike">
              <a:solidFill>
                <a:srgbClr val="000000"/>
              </a:solidFill>
              <a:highlight>
                <a:srgbClr val="EEFF41"/>
              </a:highlight>
              <a:latin typeface="Anton"/>
              <a:ea typeface="Anton"/>
              <a:cs typeface="Anton"/>
              <a:sym typeface="Anton"/>
            </a:endParaRPr>
          </a:p>
        </p:txBody>
      </p:sp>
      <p:sp>
        <p:nvSpPr>
          <p:cNvPr id="1066" name="Google Shape;1066;p105"/>
          <p:cNvSpPr txBox="1"/>
          <p:nvPr/>
        </p:nvSpPr>
        <p:spPr>
          <a:xfrm>
            <a:off x="1411850" y="11644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space-around</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067" name="Google Shape;1067;p105"/>
          <p:cNvPicPr preferRelativeResize="0"/>
          <p:nvPr/>
        </p:nvPicPr>
        <p:blipFill rotWithShape="1">
          <a:blip r:embed="rId3">
            <a:alphaModFix/>
          </a:blip>
          <a:srcRect b="0" l="0" r="0" t="0"/>
          <a:stretch/>
        </p:blipFill>
        <p:spPr>
          <a:xfrm>
            <a:off x="5152350" y="1164400"/>
            <a:ext cx="2548999" cy="3395226"/>
          </a:xfrm>
          <a:prstGeom prst="rect">
            <a:avLst/>
          </a:prstGeom>
          <a:noFill/>
          <a:ln>
            <a:noFill/>
          </a:ln>
        </p:spPr>
      </p:pic>
      <p:pic>
        <p:nvPicPr>
          <p:cNvPr id="1068" name="Google Shape;1068;p105"/>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6"/>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a:t>
            </a:r>
            <a:r>
              <a:rPr b="0" i="1" lang="en-GB" sz="4000" u="none" cap="none" strike="noStrike">
                <a:solidFill>
                  <a:srgbClr val="000000"/>
                </a:solidFill>
                <a:highlight>
                  <a:srgbClr val="A6FFCA"/>
                </a:highlight>
                <a:latin typeface="Anton"/>
                <a:ea typeface="Anton"/>
                <a:cs typeface="Anton"/>
                <a:sym typeface="Anton"/>
              </a:rPr>
              <a:t>SPACE-EVENLY</a:t>
            </a:r>
            <a:endParaRPr b="0" i="1" sz="4000" u="none" cap="none" strike="noStrike">
              <a:solidFill>
                <a:srgbClr val="000000"/>
              </a:solidFill>
              <a:highlight>
                <a:srgbClr val="A6FFCA"/>
              </a:highlight>
              <a:latin typeface="Anton"/>
              <a:ea typeface="Anton"/>
              <a:cs typeface="Anton"/>
              <a:sym typeface="Anton"/>
            </a:endParaRPr>
          </a:p>
        </p:txBody>
      </p:sp>
      <p:sp>
        <p:nvSpPr>
          <p:cNvPr id="1074" name="Google Shape;1074;p106"/>
          <p:cNvSpPr txBox="1"/>
          <p:nvPr/>
        </p:nvSpPr>
        <p:spPr>
          <a:xfrm>
            <a:off x="14118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space-evenly</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075" name="Google Shape;1075;p106"/>
          <p:cNvPicPr preferRelativeResize="0"/>
          <p:nvPr/>
        </p:nvPicPr>
        <p:blipFill rotWithShape="1">
          <a:blip r:embed="rId3">
            <a:alphaModFix/>
          </a:blip>
          <a:srcRect b="0" l="0" r="0" t="0"/>
          <a:stretch/>
        </p:blipFill>
        <p:spPr>
          <a:xfrm>
            <a:off x="4989050" y="1509113"/>
            <a:ext cx="2533441" cy="3395226"/>
          </a:xfrm>
          <a:prstGeom prst="rect">
            <a:avLst/>
          </a:prstGeom>
          <a:noFill/>
          <a:ln>
            <a:noFill/>
          </a:ln>
        </p:spPr>
      </p:pic>
      <p:pic>
        <p:nvPicPr>
          <p:cNvPr id="1076" name="Google Shape;1076;p106"/>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1080" name="Shape 1080"/>
        <p:cNvGrpSpPr/>
        <p:nvPr/>
      </p:nvGrpSpPr>
      <p:grpSpPr>
        <a:xfrm>
          <a:off x="0" y="0"/>
          <a:ext cx="0" cy="0"/>
          <a:chOff x="0" y="0"/>
          <a:chExt cx="0" cy="0"/>
        </a:xfrm>
      </p:grpSpPr>
      <p:sp>
        <p:nvSpPr>
          <p:cNvPr id="1081" name="Google Shape;1081;p107"/>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ALIGN-ITEMS</a:t>
            </a:r>
            <a:endParaRPr b="0" i="1" sz="4000" u="none" cap="none" strike="noStrike">
              <a:solidFill>
                <a:srgbClr val="000000"/>
              </a:solidFill>
              <a:latin typeface="Anton"/>
              <a:ea typeface="Anton"/>
              <a:cs typeface="Anton"/>
              <a:sym typeface="Anton"/>
            </a:endParaRPr>
          </a:p>
        </p:txBody>
      </p:sp>
      <p:sp>
        <p:nvSpPr>
          <p:cNvPr id="1082" name="Google Shape;1082;p107"/>
          <p:cNvSpPr txBox="1"/>
          <p:nvPr/>
        </p:nvSpPr>
        <p:spPr>
          <a:xfrm>
            <a:off x="1265475" y="1535375"/>
            <a:ext cx="3312000" cy="314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 Alinear los elementos verticales de forma horizontal. </a:t>
            </a:r>
            <a:br>
              <a:rPr b="0" i="0" lang="en-GB" sz="1800" u="none" cap="none" strike="noStrike">
                <a:solidFill>
                  <a:srgbClr val="24292E"/>
                </a:solidFill>
                <a:latin typeface="Helvetica Neue Light"/>
                <a:ea typeface="Helvetica Neue Light"/>
                <a:cs typeface="Helvetica Neue Light"/>
                <a:sym typeface="Helvetica Neue Light"/>
              </a:rPr>
            </a:br>
            <a:r>
              <a:rPr b="0" i="1" lang="en-GB" sz="1400" u="none" cap="none" strike="noStrike">
                <a:solidFill>
                  <a:srgbClr val="24292E"/>
                </a:solidFill>
                <a:highlight>
                  <a:srgbClr val="E0FF00"/>
                </a:highlight>
                <a:latin typeface="Helvetica Neue Light"/>
                <a:ea typeface="Helvetica Neue Light"/>
                <a:cs typeface="Helvetica Neue Light"/>
                <a:sym typeface="Helvetica Neue Light"/>
              </a:rPr>
              <a:t>(flex-direction: column)</a:t>
            </a:r>
            <a:br>
              <a:rPr b="0" i="0" lang="en-GB" sz="1800" u="none" cap="none" strike="noStrike">
                <a:solidFill>
                  <a:srgbClr val="24292E"/>
                </a:solidFill>
                <a:latin typeface="Helvetica Neue Light"/>
                <a:ea typeface="Helvetica Neue Light"/>
                <a:cs typeface="Helvetica Neue Light"/>
                <a:sym typeface="Helvetica Neue Light"/>
              </a:rPr>
            </a:br>
            <a:br>
              <a:rPr b="0" i="0" lang="en-GB" sz="1800" u="none" cap="none" strike="noStrike">
                <a:solidFill>
                  <a:srgbClr val="24292E"/>
                </a:solidFill>
                <a:latin typeface="Helvetica Neue Light"/>
                <a:ea typeface="Helvetica Neue Light"/>
                <a:cs typeface="Helvetica Neue Light"/>
                <a:sym typeface="Helvetica Neue Light"/>
              </a:rPr>
            </a:br>
            <a:br>
              <a:rPr b="0" i="0" lang="en-GB" sz="1800" u="none" cap="none" strike="noStrike">
                <a:solidFill>
                  <a:srgbClr val="24292E"/>
                </a:solidFill>
                <a:latin typeface="Helvetica Neue Light"/>
                <a:ea typeface="Helvetica Neue Light"/>
                <a:cs typeface="Helvetica Neue Light"/>
                <a:sym typeface="Helvetica Neue Light"/>
              </a:rPr>
            </a:br>
            <a:endParaRPr b="0" i="0" sz="1800" u="none" cap="none" strike="noStrike">
              <a:solidFill>
                <a:srgbClr val="24292E"/>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👉Alinear los elementos horizontales de forma vertical.</a:t>
            </a:r>
            <a:br>
              <a:rPr b="0" i="0" lang="en-GB" sz="1800" u="none" cap="none" strike="noStrike">
                <a:solidFill>
                  <a:srgbClr val="24292E"/>
                </a:solidFill>
                <a:latin typeface="Helvetica Neue Light"/>
                <a:ea typeface="Helvetica Neue Light"/>
                <a:cs typeface="Helvetica Neue Light"/>
                <a:sym typeface="Helvetica Neue Light"/>
              </a:rPr>
            </a:br>
            <a:r>
              <a:rPr b="0" i="1" lang="en-GB" sz="1400" u="none" cap="none" strike="noStrike">
                <a:solidFill>
                  <a:srgbClr val="24292E"/>
                </a:solidFill>
                <a:highlight>
                  <a:srgbClr val="E0FF00"/>
                </a:highlight>
                <a:latin typeface="Helvetica Neue Light"/>
                <a:ea typeface="Helvetica Neue Light"/>
                <a:cs typeface="Helvetica Neue Light"/>
                <a:sym typeface="Helvetica Neue Light"/>
              </a:rPr>
              <a:t>(flex-direction: row)</a:t>
            </a:r>
            <a:br>
              <a:rPr b="0" i="0" lang="en-GB" sz="1800" u="none" cap="none" strike="noStrike">
                <a:solidFill>
                  <a:srgbClr val="24292E"/>
                </a:solidFill>
                <a:latin typeface="Helvetica Neue Light"/>
                <a:ea typeface="Helvetica Neue Light"/>
                <a:cs typeface="Helvetica Neue Light"/>
                <a:sym typeface="Helvetica Neue Light"/>
              </a:rPr>
            </a:br>
            <a:endParaRPr b="0" i="0" sz="1800" u="none" cap="none" strike="noStrike">
              <a:solidFill>
                <a:srgbClr val="24292E"/>
              </a:solidFill>
              <a:latin typeface="Helvetica Neue Light"/>
              <a:ea typeface="Helvetica Neue Light"/>
              <a:cs typeface="Helvetica Neue Light"/>
              <a:sym typeface="Helvetica Neue Light"/>
            </a:endParaRPr>
          </a:p>
        </p:txBody>
      </p:sp>
      <p:pic>
        <p:nvPicPr>
          <p:cNvPr id="1083" name="Google Shape;1083;p107"/>
          <p:cNvPicPr preferRelativeResize="0"/>
          <p:nvPr/>
        </p:nvPicPr>
        <p:blipFill rotWithShape="1">
          <a:blip r:embed="rId3">
            <a:alphaModFix/>
          </a:blip>
          <a:srcRect b="0" l="0" r="0" t="0"/>
          <a:stretch/>
        </p:blipFill>
        <p:spPr>
          <a:xfrm>
            <a:off x="4577450" y="1106725"/>
            <a:ext cx="2826776" cy="1950631"/>
          </a:xfrm>
          <a:prstGeom prst="rect">
            <a:avLst/>
          </a:prstGeom>
          <a:noFill/>
          <a:ln>
            <a:noFill/>
          </a:ln>
        </p:spPr>
      </p:pic>
      <p:pic>
        <p:nvPicPr>
          <p:cNvPr id="1084" name="Google Shape;1084;p107"/>
          <p:cNvPicPr preferRelativeResize="0"/>
          <p:nvPr/>
        </p:nvPicPr>
        <p:blipFill rotWithShape="1">
          <a:blip r:embed="rId4">
            <a:alphaModFix/>
          </a:blip>
          <a:srcRect b="0" l="0" r="0" t="0"/>
          <a:stretch/>
        </p:blipFill>
        <p:spPr>
          <a:xfrm>
            <a:off x="4577450" y="3015850"/>
            <a:ext cx="2826766" cy="18923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8"/>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ALIGN-ITEMS: </a:t>
            </a:r>
            <a:r>
              <a:rPr b="0" i="1" lang="en-GB" sz="4000" u="none" cap="none" strike="noStrike">
                <a:solidFill>
                  <a:srgbClr val="000000"/>
                </a:solidFill>
                <a:highlight>
                  <a:srgbClr val="EEFF41"/>
                </a:highlight>
                <a:latin typeface="Anton"/>
                <a:ea typeface="Anton"/>
                <a:cs typeface="Anton"/>
                <a:sym typeface="Anton"/>
              </a:rPr>
              <a:t>STRETCH</a:t>
            </a:r>
            <a:endParaRPr b="0" i="1" sz="4000" u="none" cap="none" strike="noStrike">
              <a:solidFill>
                <a:srgbClr val="000000"/>
              </a:solidFill>
              <a:highlight>
                <a:srgbClr val="EEFF41"/>
              </a:highlight>
              <a:latin typeface="Anton"/>
              <a:ea typeface="Anton"/>
              <a:cs typeface="Anton"/>
              <a:sym typeface="Anton"/>
            </a:endParaRPr>
          </a:p>
        </p:txBody>
      </p:sp>
      <p:sp>
        <p:nvSpPr>
          <p:cNvPr id="1090" name="Google Shape;1090;p108"/>
          <p:cNvSpPr txBox="1"/>
          <p:nvPr/>
        </p:nvSpPr>
        <p:spPr>
          <a:xfrm>
            <a:off x="2029975" y="2068625"/>
            <a:ext cx="5290800" cy="1255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800000"/>
                </a:solidFill>
                <a:latin typeface="Consolas"/>
                <a:ea typeface="Consolas"/>
                <a:cs typeface="Consolas"/>
                <a:sym typeface="Consolas"/>
              </a:rPr>
              <a:t>.padre-flex</a:t>
            </a:r>
            <a:r>
              <a:rPr b="0" i="0" lang="en-GB" sz="1300" u="none" cap="none" strike="noStrike">
                <a:solidFill>
                  <a:srgbClr val="000000"/>
                </a:solidFill>
                <a:latin typeface="Consolas"/>
                <a:ea typeface="Consolas"/>
                <a:cs typeface="Consolas"/>
                <a:sym typeface="Consolas"/>
              </a:rPr>
              <a:t> {</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000000"/>
                </a:solidFill>
                <a:latin typeface="Consolas"/>
                <a:ea typeface="Consolas"/>
                <a:cs typeface="Consolas"/>
                <a:sym typeface="Consolas"/>
              </a:rPr>
              <a:t>   </a:t>
            </a:r>
            <a:r>
              <a:rPr b="0" i="0" lang="en-GB" sz="1300" u="none" cap="none" strike="noStrike">
                <a:solidFill>
                  <a:srgbClr val="FF0000"/>
                </a:solidFill>
                <a:latin typeface="Consolas"/>
                <a:ea typeface="Consolas"/>
                <a:cs typeface="Consolas"/>
                <a:sym typeface="Consolas"/>
              </a:rPr>
              <a:t>display</a:t>
            </a:r>
            <a:r>
              <a:rPr b="0" i="0" lang="en-GB" sz="1300" u="none" cap="none" strike="noStrike">
                <a:solidFill>
                  <a:srgbClr val="000000"/>
                </a:solidFill>
                <a:latin typeface="Consolas"/>
                <a:ea typeface="Consolas"/>
                <a:cs typeface="Consolas"/>
                <a:sym typeface="Consolas"/>
              </a:rPr>
              <a:t>: </a:t>
            </a:r>
            <a:r>
              <a:rPr b="0" i="0" lang="en-GB" sz="1300" u="none" cap="none" strike="noStrike">
                <a:solidFill>
                  <a:srgbClr val="0451A5"/>
                </a:solidFill>
                <a:latin typeface="Consolas"/>
                <a:ea typeface="Consolas"/>
                <a:cs typeface="Consolas"/>
                <a:sym typeface="Consolas"/>
              </a:rPr>
              <a:t>flex</a:t>
            </a:r>
            <a:r>
              <a:rPr b="0" i="0" lang="en-GB" sz="13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000000"/>
                </a:solidFill>
                <a:latin typeface="Consolas"/>
                <a:ea typeface="Consolas"/>
                <a:cs typeface="Consolas"/>
                <a:sym typeface="Consolas"/>
              </a:rPr>
              <a:t>   </a:t>
            </a:r>
            <a:r>
              <a:rPr b="0" i="0" lang="en-GB" sz="1300" u="none" cap="none" strike="noStrike">
                <a:solidFill>
                  <a:srgbClr val="FF0000"/>
                </a:solidFill>
                <a:latin typeface="Consolas"/>
                <a:ea typeface="Consolas"/>
                <a:cs typeface="Consolas"/>
                <a:sym typeface="Consolas"/>
              </a:rPr>
              <a:t>align-items</a:t>
            </a:r>
            <a:r>
              <a:rPr b="0" i="0" lang="en-GB" sz="1300" u="none" cap="none" strike="noStrike">
                <a:solidFill>
                  <a:srgbClr val="000000"/>
                </a:solidFill>
                <a:latin typeface="Consolas"/>
                <a:ea typeface="Consolas"/>
                <a:cs typeface="Consolas"/>
                <a:sym typeface="Consolas"/>
              </a:rPr>
              <a:t>: </a:t>
            </a:r>
            <a:r>
              <a:rPr b="0" i="0" lang="en-GB" sz="1300" u="none" cap="none" strike="noStrike">
                <a:solidFill>
                  <a:srgbClr val="0451A5"/>
                </a:solidFill>
                <a:latin typeface="Consolas"/>
                <a:ea typeface="Consolas"/>
                <a:cs typeface="Consolas"/>
                <a:sym typeface="Consolas"/>
              </a:rPr>
              <a:t>stretch</a:t>
            </a:r>
            <a:r>
              <a:rPr b="0" i="0" lang="en-GB" sz="1300" u="none" cap="none" strike="noStrike">
                <a:solidFill>
                  <a:srgbClr val="000000"/>
                </a:solidFill>
                <a:latin typeface="Consolas"/>
                <a:ea typeface="Consolas"/>
                <a:cs typeface="Consolas"/>
                <a:sym typeface="Consolas"/>
              </a:rPr>
              <a:t>;</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000000"/>
                </a:solidFill>
                <a:latin typeface="Consolas"/>
                <a:ea typeface="Consolas"/>
                <a:cs typeface="Consolas"/>
                <a:sym typeface="Consolas"/>
              </a:rPr>
              <a:t>}</a:t>
            </a:r>
            <a:endParaRPr b="0" i="0" sz="13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6FA8DC"/>
              </a:solidFill>
              <a:latin typeface="Consolas"/>
              <a:ea typeface="Consolas"/>
              <a:cs typeface="Consolas"/>
              <a:sym typeface="Consolas"/>
            </a:endParaRPr>
          </a:p>
        </p:txBody>
      </p:sp>
      <p:sp>
        <p:nvSpPr>
          <p:cNvPr id="1091" name="Google Shape;1091;p108"/>
          <p:cNvSpPr txBox="1"/>
          <p:nvPr/>
        </p:nvSpPr>
        <p:spPr>
          <a:xfrm>
            <a:off x="756675" y="1107425"/>
            <a:ext cx="7495200" cy="961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Tratará de llenar toda la altura (o anchura) del contenedor, siempre y cuando los </a:t>
            </a:r>
            <a:r>
              <a:rPr b="0" i="1" lang="en-GB" sz="1800" u="none" cap="none" strike="noStrike">
                <a:solidFill>
                  <a:srgbClr val="24292E"/>
                </a:solidFill>
                <a:latin typeface="Helvetica Neue Light"/>
                <a:ea typeface="Helvetica Neue Light"/>
                <a:cs typeface="Helvetica Neue Light"/>
                <a:sym typeface="Helvetica Neue Light"/>
              </a:rPr>
              <a:t>hijos</a:t>
            </a:r>
            <a:r>
              <a:rPr b="0" i="0" lang="en-GB" sz="1800" u="none" cap="none" strike="noStrike">
                <a:solidFill>
                  <a:srgbClr val="24292E"/>
                </a:solidFill>
                <a:latin typeface="Helvetica Neue Light"/>
                <a:ea typeface="Helvetica Neue Light"/>
                <a:cs typeface="Helvetica Neue Light"/>
                <a:sym typeface="Helvetica Neue Light"/>
              </a:rPr>
              <a:t> no tengan propiedades de dimensión definidas.</a:t>
            </a:r>
            <a:br>
              <a:rPr b="0" i="0" lang="en-GB" sz="1800" u="none" cap="none" strike="noStrike">
                <a:solidFill>
                  <a:srgbClr val="24292E"/>
                </a:solidFill>
                <a:latin typeface="Helvetica Neue Light"/>
                <a:ea typeface="Helvetica Neue Light"/>
                <a:cs typeface="Helvetica Neue Light"/>
                <a:sym typeface="Helvetica Neue Light"/>
              </a:rPr>
            </a:br>
            <a:br>
              <a:rPr b="0" i="0" lang="en-GB" sz="1800" u="none" cap="none" strike="noStrike">
                <a:solidFill>
                  <a:srgbClr val="24292E"/>
                </a:solidFill>
                <a:latin typeface="Helvetica Neue Light"/>
                <a:ea typeface="Helvetica Neue Light"/>
                <a:cs typeface="Helvetica Neue Light"/>
                <a:sym typeface="Helvetica Neue Light"/>
              </a:rPr>
            </a:br>
            <a:endParaRPr b="0" i="0" sz="1800" u="none" cap="none" strike="noStrike">
              <a:solidFill>
                <a:srgbClr val="24292E"/>
              </a:solidFill>
              <a:latin typeface="Helvetica Neue Light"/>
              <a:ea typeface="Helvetica Neue Light"/>
              <a:cs typeface="Helvetica Neue Light"/>
              <a:sym typeface="Helvetica Neue Light"/>
            </a:endParaRPr>
          </a:p>
        </p:txBody>
      </p:sp>
      <p:pic>
        <p:nvPicPr>
          <p:cNvPr id="1092" name="Google Shape;1092;p108"/>
          <p:cNvPicPr preferRelativeResize="0"/>
          <p:nvPr/>
        </p:nvPicPr>
        <p:blipFill rotWithShape="1">
          <a:blip r:embed="rId3">
            <a:alphaModFix/>
          </a:blip>
          <a:srcRect b="0" l="0" r="0" t="0"/>
          <a:stretch/>
        </p:blipFill>
        <p:spPr>
          <a:xfrm>
            <a:off x="2030007" y="3432586"/>
            <a:ext cx="5290752" cy="134976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9"/>
          <p:cNvSpPr txBox="1"/>
          <p:nvPr/>
        </p:nvSpPr>
        <p:spPr>
          <a:xfrm>
            <a:off x="10092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ALIGN-ITEMS: </a:t>
            </a:r>
            <a:r>
              <a:rPr b="0" i="1" lang="en-GB" sz="4000" u="none" cap="none" strike="noStrike">
                <a:solidFill>
                  <a:srgbClr val="000000"/>
                </a:solidFill>
                <a:highlight>
                  <a:srgbClr val="EEFF41"/>
                </a:highlight>
                <a:latin typeface="Anton"/>
                <a:ea typeface="Anton"/>
                <a:cs typeface="Anton"/>
                <a:sym typeface="Anton"/>
              </a:rPr>
              <a:t>FLEX-START</a:t>
            </a:r>
            <a:endParaRPr b="0" i="1" sz="4000" u="none" cap="none" strike="noStrike">
              <a:solidFill>
                <a:srgbClr val="000000"/>
              </a:solidFill>
              <a:highlight>
                <a:srgbClr val="EEFF41"/>
              </a:highlight>
              <a:latin typeface="Anton"/>
              <a:ea typeface="Anton"/>
              <a:cs typeface="Anton"/>
              <a:sym typeface="Anton"/>
            </a:endParaRPr>
          </a:p>
        </p:txBody>
      </p:sp>
      <p:pic>
        <p:nvPicPr>
          <p:cNvPr id="1098" name="Google Shape;1098;p109"/>
          <p:cNvPicPr preferRelativeResize="0"/>
          <p:nvPr/>
        </p:nvPicPr>
        <p:blipFill rotWithShape="1">
          <a:blip r:embed="rId3">
            <a:alphaModFix/>
          </a:blip>
          <a:srcRect b="0" l="0" r="0" t="0"/>
          <a:stretch/>
        </p:blipFill>
        <p:spPr>
          <a:xfrm>
            <a:off x="1190525" y="2885850"/>
            <a:ext cx="6225001" cy="1638275"/>
          </a:xfrm>
          <a:prstGeom prst="rect">
            <a:avLst/>
          </a:prstGeom>
          <a:noFill/>
          <a:ln>
            <a:noFill/>
          </a:ln>
        </p:spPr>
      </p:pic>
      <p:sp>
        <p:nvSpPr>
          <p:cNvPr id="1099" name="Google Shape;1099;p109"/>
          <p:cNvSpPr txBox="1"/>
          <p:nvPr/>
        </p:nvSpPr>
        <p:spPr>
          <a:xfrm>
            <a:off x="1190525" y="1395850"/>
            <a:ext cx="62250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r>
              <a:rPr b="0" i="0" lang="en-GB" sz="13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flex-start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1"/>
          <p:cNvSpPr txBox="1"/>
          <p:nvPr/>
        </p:nvSpPr>
        <p:spPr>
          <a:xfrm>
            <a:off x="0" y="295950"/>
            <a:ext cx="33678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ELEMENTOS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74" name="Google Shape;274;p11"/>
          <p:cNvSpPr txBox="1"/>
          <p:nvPr/>
        </p:nvSpPr>
        <p:spPr>
          <a:xfrm>
            <a:off x="643800" y="1728050"/>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rPr b="0" i="0" lang="en-GB" sz="2000" u="none" cap="none" strike="noStrike">
                <a:solidFill>
                  <a:schemeClr val="dk1"/>
                </a:solidFill>
                <a:highlight>
                  <a:srgbClr val="FEFEFE"/>
                </a:highlight>
                <a:latin typeface="Helvetica Neue Light"/>
                <a:ea typeface="Helvetica Neue Light"/>
                <a:cs typeface="Helvetica Neue Light"/>
                <a:sym typeface="Helvetica Neue Light"/>
              </a:rPr>
              <a:t>El elemento es una de las piezas que compondrán la estructura de un bloque. </a:t>
            </a:r>
            <a:r>
              <a:rPr b="0" i="0" lang="en-GB" sz="2000" u="none" cap="none" strike="noStrike">
                <a:solidFill>
                  <a:schemeClr val="dk1"/>
                </a:solidFill>
                <a:highlight>
                  <a:srgbClr val="A6FFCA"/>
                </a:highlight>
                <a:latin typeface="Helvetica Neue Light"/>
                <a:ea typeface="Helvetica Neue Light"/>
                <a:cs typeface="Helvetica Neue Light"/>
                <a:sym typeface="Helvetica Neue Light"/>
              </a:rPr>
              <a:t>El bloque es el todo, y los elementos son las piezas de este bloque</a:t>
            </a:r>
            <a:r>
              <a:rPr b="0" i="0" lang="en-GB" sz="2000" u="none" cap="none" strike="noStrike">
                <a:solidFill>
                  <a:schemeClr val="dk1"/>
                </a:solidFill>
                <a:latin typeface="Helvetica Neue Light"/>
                <a:ea typeface="Helvetica Neue Light"/>
                <a:cs typeface="Helvetica Neue Light"/>
                <a:sym typeface="Helvetica Neue Light"/>
              </a:rPr>
              <a:t>.</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1200"/>
              </a:spcBef>
              <a:spcAft>
                <a:spcPts val="0"/>
              </a:spcAft>
              <a:buClr>
                <a:schemeClr val="dk1"/>
              </a:buClr>
              <a:buSzPts val="1100"/>
              <a:buFont typeface="Arial"/>
              <a:buNone/>
            </a:pPr>
            <a:r>
              <a:rPr b="0" i="0" lang="en-GB" sz="2000" u="none" cap="none" strike="noStrike">
                <a:solidFill>
                  <a:schemeClr val="dk1"/>
                </a:solidFill>
                <a:highlight>
                  <a:srgbClr val="FEFEFE"/>
                </a:highlight>
                <a:latin typeface="Helvetica Neue Light"/>
                <a:ea typeface="Helvetica Neue Light"/>
                <a:cs typeface="Helvetica Neue Light"/>
                <a:sym typeface="Helvetica Neue Light"/>
              </a:rPr>
              <a:t>De acuerdo a la metodología BEM, cada elemento se escribe después del bloque padre, usando dos guiones bajos.</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275" name="Google Shape;275;p11"/>
          <p:cNvSpPr/>
          <p:nvPr/>
        </p:nvSpPr>
        <p:spPr>
          <a:xfrm>
            <a:off x="2898400" y="23490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2</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10"/>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ALIGN-ITEMS: </a:t>
            </a:r>
            <a:r>
              <a:rPr b="0" i="1" lang="en-GB" sz="4000" u="none" cap="none" strike="noStrike">
                <a:solidFill>
                  <a:srgbClr val="000000"/>
                </a:solidFill>
                <a:highlight>
                  <a:srgbClr val="EEFF41"/>
                </a:highlight>
                <a:latin typeface="Anton"/>
                <a:ea typeface="Anton"/>
                <a:cs typeface="Anton"/>
                <a:sym typeface="Anton"/>
              </a:rPr>
              <a:t>FLEX-END</a:t>
            </a:r>
            <a:endParaRPr b="0" i="1" sz="4000" u="none" cap="none" strike="noStrike">
              <a:solidFill>
                <a:srgbClr val="000000"/>
              </a:solidFill>
              <a:highlight>
                <a:srgbClr val="EEFF41"/>
              </a:highlight>
              <a:latin typeface="Anton"/>
              <a:ea typeface="Anton"/>
              <a:cs typeface="Anton"/>
              <a:sym typeface="Anton"/>
            </a:endParaRPr>
          </a:p>
        </p:txBody>
      </p:sp>
      <p:pic>
        <p:nvPicPr>
          <p:cNvPr id="1105" name="Google Shape;1105;p110"/>
          <p:cNvPicPr preferRelativeResize="0"/>
          <p:nvPr/>
        </p:nvPicPr>
        <p:blipFill rotWithShape="1">
          <a:blip r:embed="rId3">
            <a:alphaModFix/>
          </a:blip>
          <a:srcRect b="0" l="0" r="0" t="0"/>
          <a:stretch/>
        </p:blipFill>
        <p:spPr>
          <a:xfrm>
            <a:off x="1571525" y="2902375"/>
            <a:ext cx="5734050" cy="1724025"/>
          </a:xfrm>
          <a:prstGeom prst="rect">
            <a:avLst/>
          </a:prstGeom>
          <a:noFill/>
          <a:ln>
            <a:noFill/>
          </a:ln>
        </p:spPr>
      </p:pic>
      <p:sp>
        <p:nvSpPr>
          <p:cNvPr id="1106" name="Google Shape;1106;p110"/>
          <p:cNvSpPr txBox="1"/>
          <p:nvPr/>
        </p:nvSpPr>
        <p:spPr>
          <a:xfrm>
            <a:off x="1571450" y="1280425"/>
            <a:ext cx="57342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r>
              <a:rPr b="0" i="0" lang="en-GB" sz="13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flex-end</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11"/>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ALIGN-ITEMS: </a:t>
            </a:r>
            <a:r>
              <a:rPr b="0" i="1" lang="en-GB" sz="4000" u="none" cap="none" strike="noStrike">
                <a:solidFill>
                  <a:srgbClr val="000000"/>
                </a:solidFill>
                <a:highlight>
                  <a:srgbClr val="EEFF41"/>
                </a:highlight>
                <a:latin typeface="Anton"/>
                <a:ea typeface="Anton"/>
                <a:cs typeface="Anton"/>
                <a:sym typeface="Anton"/>
              </a:rPr>
              <a:t>CENTER</a:t>
            </a:r>
            <a:endParaRPr b="0" i="1" sz="4000" u="none" cap="none" strike="noStrike">
              <a:solidFill>
                <a:srgbClr val="000000"/>
              </a:solidFill>
              <a:highlight>
                <a:srgbClr val="EEFF41"/>
              </a:highlight>
              <a:latin typeface="Anton"/>
              <a:ea typeface="Anton"/>
              <a:cs typeface="Anton"/>
              <a:sym typeface="Anton"/>
            </a:endParaRPr>
          </a:p>
        </p:txBody>
      </p:sp>
      <p:sp>
        <p:nvSpPr>
          <p:cNvPr id="1112" name="Google Shape;1112;p111"/>
          <p:cNvSpPr txBox="1"/>
          <p:nvPr/>
        </p:nvSpPr>
        <p:spPr>
          <a:xfrm>
            <a:off x="1571525" y="1370600"/>
            <a:ext cx="57342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r>
              <a:rPr b="0" i="0" lang="en-GB" sz="13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center</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113" name="Google Shape;1113;p111"/>
          <p:cNvPicPr preferRelativeResize="0"/>
          <p:nvPr/>
        </p:nvPicPr>
        <p:blipFill rotWithShape="1">
          <a:blip r:embed="rId3">
            <a:alphaModFix/>
          </a:blip>
          <a:srcRect b="0" l="0" r="0" t="0"/>
          <a:stretch/>
        </p:blipFill>
        <p:spPr>
          <a:xfrm>
            <a:off x="1571600" y="2935600"/>
            <a:ext cx="5734050" cy="17240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12"/>
          <p:cNvSpPr txBox="1"/>
          <p:nvPr/>
        </p:nvSpPr>
        <p:spPr>
          <a:xfrm>
            <a:off x="1005900" y="330475"/>
            <a:ext cx="71256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ALIGN-ITEMS: </a:t>
            </a:r>
            <a:r>
              <a:rPr b="0" i="1" lang="en-GB" sz="4000" u="none" cap="none" strike="noStrike">
                <a:solidFill>
                  <a:srgbClr val="000000"/>
                </a:solidFill>
                <a:highlight>
                  <a:srgbClr val="EEFF41"/>
                </a:highlight>
                <a:latin typeface="Anton"/>
                <a:ea typeface="Anton"/>
                <a:cs typeface="Anton"/>
                <a:sym typeface="Anton"/>
              </a:rPr>
              <a:t>BASELINE</a:t>
            </a:r>
            <a:endParaRPr b="0" i="1" sz="4000" u="none" cap="none" strike="noStrike">
              <a:solidFill>
                <a:srgbClr val="000000"/>
              </a:solidFill>
              <a:highlight>
                <a:srgbClr val="EEFF41"/>
              </a:highlight>
              <a:latin typeface="Anton"/>
              <a:ea typeface="Anton"/>
              <a:cs typeface="Anton"/>
              <a:sym typeface="Anton"/>
            </a:endParaRPr>
          </a:p>
        </p:txBody>
      </p:sp>
      <p:sp>
        <p:nvSpPr>
          <p:cNvPr id="1119" name="Google Shape;1119;p112"/>
          <p:cNvSpPr txBox="1"/>
          <p:nvPr/>
        </p:nvSpPr>
        <p:spPr>
          <a:xfrm>
            <a:off x="1571525" y="1401175"/>
            <a:ext cx="57342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r>
              <a:rPr b="0" i="0" lang="en-GB" sz="13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baseline</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120" name="Google Shape;1120;p112"/>
          <p:cNvPicPr preferRelativeResize="0"/>
          <p:nvPr/>
        </p:nvPicPr>
        <p:blipFill rotWithShape="1">
          <a:blip r:embed="rId3">
            <a:alphaModFix/>
          </a:blip>
          <a:srcRect b="0" l="0" r="0" t="0"/>
          <a:stretch/>
        </p:blipFill>
        <p:spPr>
          <a:xfrm>
            <a:off x="1571600" y="2935600"/>
            <a:ext cx="5734050" cy="17240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pic>
        <p:nvPicPr>
          <p:cNvPr id="1125" name="Google Shape;1125;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26" name="Google Shape;1126;p113"/>
          <p:cNvSpPr txBox="1"/>
          <p:nvPr/>
        </p:nvSpPr>
        <p:spPr>
          <a:xfrm>
            <a:off x="734775" y="1501050"/>
            <a:ext cx="347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ALIGN-ITEMS </a:t>
            </a:r>
            <a:endParaRPr b="0" i="1" sz="4000" u="none" cap="none" strike="noStrike">
              <a:solidFill>
                <a:srgbClr val="000000"/>
              </a:solidFill>
              <a:latin typeface="Anton"/>
              <a:ea typeface="Anton"/>
              <a:cs typeface="Anton"/>
              <a:sym typeface="Anton"/>
            </a:endParaRPr>
          </a:p>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highlight>
                  <a:srgbClr val="EEFF41"/>
                </a:highlight>
                <a:latin typeface="Anton"/>
                <a:ea typeface="Anton"/>
                <a:cs typeface="Anton"/>
                <a:sym typeface="Anton"/>
              </a:rPr>
              <a:t> RESUMEN</a:t>
            </a:r>
            <a:endParaRPr b="0" i="1" sz="4000" u="none" cap="none" strike="noStrike">
              <a:solidFill>
                <a:srgbClr val="000000"/>
              </a:solidFill>
              <a:highlight>
                <a:srgbClr val="EEFF41"/>
              </a:highlight>
              <a:latin typeface="Anton"/>
              <a:ea typeface="Anton"/>
              <a:cs typeface="Anton"/>
              <a:sym typeface="Anton"/>
            </a:endParaRPr>
          </a:p>
        </p:txBody>
      </p:sp>
      <p:pic>
        <p:nvPicPr>
          <p:cNvPr id="1127" name="Google Shape;1127;p113"/>
          <p:cNvPicPr preferRelativeResize="0"/>
          <p:nvPr/>
        </p:nvPicPr>
        <p:blipFill rotWithShape="1">
          <a:blip r:embed="rId4">
            <a:alphaModFix/>
          </a:blip>
          <a:srcRect b="0" l="0" r="0" t="0"/>
          <a:stretch/>
        </p:blipFill>
        <p:spPr>
          <a:xfrm>
            <a:off x="5083325" y="0"/>
            <a:ext cx="4060672" cy="51435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1131" name="Shape 1131"/>
        <p:cNvGrpSpPr/>
        <p:nvPr/>
      </p:nvGrpSpPr>
      <p:grpSpPr>
        <a:xfrm>
          <a:off x="0" y="0"/>
          <a:ext cx="0" cy="0"/>
          <a:chOff x="0" y="0"/>
          <a:chExt cx="0" cy="0"/>
        </a:xfrm>
      </p:grpSpPr>
      <p:sp>
        <p:nvSpPr>
          <p:cNvPr id="1132" name="Google Shape;1132;p114"/>
          <p:cNvSpPr txBox="1"/>
          <p:nvPr/>
        </p:nvSpPr>
        <p:spPr>
          <a:xfrm>
            <a:off x="695450" y="1089525"/>
            <a:ext cx="7862700" cy="185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👉Esta propiedad sólo tiene efecto cuando el contenedor flexible tiene varias líneas de </a:t>
            </a:r>
            <a:r>
              <a:rPr b="0" i="1" lang="en-GB" sz="1800" u="none" cap="none" strike="noStrike">
                <a:solidFill>
                  <a:srgbClr val="24292E"/>
                </a:solidFill>
                <a:latin typeface="Helvetica Neue Light"/>
                <a:ea typeface="Helvetica Neue Light"/>
                <a:cs typeface="Helvetica Neue Light"/>
                <a:sym typeface="Helvetica Neue Light"/>
              </a:rPr>
              <a:t>flex items (hijos)</a:t>
            </a:r>
            <a:r>
              <a:rPr b="0" i="0" lang="en-GB" sz="1800" u="none" cap="none" strike="noStrike">
                <a:solidFill>
                  <a:srgbClr val="24292E"/>
                </a:solidFill>
                <a:latin typeface="Helvetica Neue Light"/>
                <a:ea typeface="Helvetica Neue Light"/>
                <a:cs typeface="Helvetica Neue Light"/>
                <a:sym typeface="Helvetica Neue Light"/>
              </a:rPr>
              <a:t>. </a:t>
            </a:r>
            <a:endParaRPr b="0" i="0" sz="1800" u="none" cap="none" strike="noStrike">
              <a:solidFill>
                <a:srgbClr val="24292E"/>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👉Si se colocan en una sola línea, esta propiedad no tiene ningún efecto sobre el diseño.</a:t>
            </a:r>
            <a:endParaRPr b="0" i="0" sz="1800" u="none" cap="none" strike="noStrike">
              <a:solidFill>
                <a:srgbClr val="24292E"/>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👉Para poder aplicarlo se necesita tener el atributo </a:t>
            </a:r>
            <a:r>
              <a:rPr b="0" i="1" lang="en-GB" sz="1800" u="none" cap="none" strike="noStrike">
                <a:solidFill>
                  <a:srgbClr val="24292E"/>
                </a:solidFill>
                <a:latin typeface="Helvetica Neue Light"/>
                <a:ea typeface="Helvetica Neue Light"/>
                <a:cs typeface="Helvetica Neue Light"/>
                <a:sym typeface="Helvetica Neue Light"/>
              </a:rPr>
              <a:t>flex-wrap,</a:t>
            </a:r>
            <a:r>
              <a:rPr b="0" i="0" lang="en-GB" sz="1800" u="none" cap="none" strike="noStrike">
                <a:solidFill>
                  <a:srgbClr val="24292E"/>
                </a:solidFill>
                <a:latin typeface="Helvetica Neue Light"/>
                <a:ea typeface="Helvetica Neue Light"/>
                <a:cs typeface="Helvetica Neue Light"/>
                <a:sym typeface="Helvetica Neue Light"/>
              </a:rPr>
              <a:t> que permita verificar los ejes horizontales.</a:t>
            </a:r>
            <a:endParaRPr b="0" i="0" sz="1800" u="none" cap="none" strike="noStrike">
              <a:solidFill>
                <a:srgbClr val="24292E"/>
              </a:solidFill>
              <a:latin typeface="Helvetica Neue Light"/>
              <a:ea typeface="Helvetica Neue Light"/>
              <a:cs typeface="Helvetica Neue Light"/>
              <a:sym typeface="Helvetica Neue Light"/>
            </a:endParaRPr>
          </a:p>
        </p:txBody>
      </p:sp>
      <p:sp>
        <p:nvSpPr>
          <p:cNvPr id="1133" name="Google Shape;1133;p114"/>
          <p:cNvSpPr txBox="1"/>
          <p:nvPr/>
        </p:nvSpPr>
        <p:spPr>
          <a:xfrm>
            <a:off x="10640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ALIGN-CONTENT</a:t>
            </a:r>
            <a:endParaRPr b="0" i="1" sz="4000" u="none" cap="none" strike="noStrike">
              <a:solidFill>
                <a:srgbClr val="000000"/>
              </a:solidFill>
              <a:latin typeface="Anton"/>
              <a:ea typeface="Anton"/>
              <a:cs typeface="Anton"/>
              <a:sym typeface="Anton"/>
            </a:endParaRPr>
          </a:p>
        </p:txBody>
      </p:sp>
      <p:sp>
        <p:nvSpPr>
          <p:cNvPr id="1134" name="Google Shape;1134;p114"/>
          <p:cNvSpPr txBox="1"/>
          <p:nvPr/>
        </p:nvSpPr>
        <p:spPr>
          <a:xfrm>
            <a:off x="1513800" y="3321325"/>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wrap</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align-content</a:t>
            </a:r>
            <a:r>
              <a:rPr b="0" i="0" lang="en-GB" sz="1400" u="none" cap="none" strike="noStrike">
                <a:solidFill>
                  <a:srgbClr val="000000"/>
                </a:solidFill>
                <a:latin typeface="Consolas"/>
                <a:ea typeface="Consolas"/>
                <a:cs typeface="Consolas"/>
                <a:sym typeface="Consolas"/>
              </a:rPr>
              <a:t>:</a:t>
            </a:r>
            <a:r>
              <a:rPr b="0" i="0" lang="en-GB" sz="1400" u="none" cap="none" strike="noStrike">
                <a:solidFill>
                  <a:srgbClr val="0451A5"/>
                </a:solidFill>
                <a:latin typeface="Consolas"/>
                <a:ea typeface="Consolas"/>
                <a:cs typeface="Consolas"/>
                <a:sym typeface="Consolas"/>
              </a:rPr>
              <a:t>stretch</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predeterminada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15"/>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ALIGN-CONTENT: </a:t>
            </a:r>
            <a:r>
              <a:rPr b="0" i="1" lang="en-GB" sz="4000" u="none" cap="none" strike="noStrike">
                <a:solidFill>
                  <a:srgbClr val="000000"/>
                </a:solidFill>
                <a:highlight>
                  <a:srgbClr val="EEFF41"/>
                </a:highlight>
                <a:latin typeface="Anton"/>
                <a:ea typeface="Anton"/>
                <a:cs typeface="Anton"/>
                <a:sym typeface="Anton"/>
              </a:rPr>
              <a:t>STRETCH</a:t>
            </a:r>
            <a:endParaRPr b="0" i="1" sz="4000" u="none" cap="none" strike="noStrike">
              <a:solidFill>
                <a:srgbClr val="000000"/>
              </a:solidFill>
              <a:highlight>
                <a:srgbClr val="EEFF41"/>
              </a:highlight>
              <a:latin typeface="Anton"/>
              <a:ea typeface="Anton"/>
              <a:cs typeface="Anton"/>
              <a:sym typeface="Anton"/>
            </a:endParaRPr>
          </a:p>
        </p:txBody>
      </p:sp>
      <p:pic>
        <p:nvPicPr>
          <p:cNvPr id="1140" name="Google Shape;1140;p115"/>
          <p:cNvPicPr preferRelativeResize="0"/>
          <p:nvPr/>
        </p:nvPicPr>
        <p:blipFill rotWithShape="1">
          <a:blip r:embed="rId3">
            <a:alphaModFix/>
          </a:blip>
          <a:srcRect b="0" l="0" r="0" t="0"/>
          <a:stretch/>
        </p:blipFill>
        <p:spPr>
          <a:xfrm>
            <a:off x="1910800" y="1409361"/>
            <a:ext cx="5315806" cy="339538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16"/>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ALIGN-CONTENT: </a:t>
            </a:r>
            <a:r>
              <a:rPr b="0" i="1" lang="en-GB" sz="4000" u="none" cap="none" strike="noStrike">
                <a:solidFill>
                  <a:srgbClr val="000000"/>
                </a:solidFill>
                <a:highlight>
                  <a:srgbClr val="EEFF41"/>
                </a:highlight>
                <a:latin typeface="Anton"/>
                <a:ea typeface="Anton"/>
                <a:cs typeface="Anton"/>
                <a:sym typeface="Anton"/>
              </a:rPr>
              <a:t>FLEX-START</a:t>
            </a:r>
            <a:endParaRPr b="0" i="1" sz="4000" u="none" cap="none" strike="noStrike">
              <a:solidFill>
                <a:srgbClr val="000000"/>
              </a:solidFill>
              <a:highlight>
                <a:srgbClr val="EEFF41"/>
              </a:highlight>
              <a:latin typeface="Anton"/>
              <a:ea typeface="Anton"/>
              <a:cs typeface="Anton"/>
              <a:sym typeface="Anton"/>
            </a:endParaRPr>
          </a:p>
        </p:txBody>
      </p:sp>
      <p:pic>
        <p:nvPicPr>
          <p:cNvPr id="1146" name="Google Shape;1146;p116"/>
          <p:cNvPicPr preferRelativeResize="0"/>
          <p:nvPr/>
        </p:nvPicPr>
        <p:blipFill rotWithShape="1">
          <a:blip r:embed="rId3">
            <a:alphaModFix/>
          </a:blip>
          <a:srcRect b="0" l="0" r="0" t="0"/>
          <a:stretch/>
        </p:blipFill>
        <p:spPr>
          <a:xfrm>
            <a:off x="1792526" y="1264248"/>
            <a:ext cx="5552332" cy="339538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17"/>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ALIGN-CONTENT: </a:t>
            </a:r>
            <a:r>
              <a:rPr b="0" i="1" lang="en-GB" sz="4000" u="none" cap="none" strike="noStrike">
                <a:solidFill>
                  <a:srgbClr val="000000"/>
                </a:solidFill>
                <a:highlight>
                  <a:srgbClr val="EEFF41"/>
                </a:highlight>
                <a:latin typeface="Anton"/>
                <a:ea typeface="Anton"/>
                <a:cs typeface="Anton"/>
                <a:sym typeface="Anton"/>
              </a:rPr>
              <a:t>FLEX-END</a:t>
            </a:r>
            <a:endParaRPr b="0" i="1" sz="4000" u="none" cap="none" strike="noStrike">
              <a:solidFill>
                <a:srgbClr val="000000"/>
              </a:solidFill>
              <a:highlight>
                <a:srgbClr val="EEFF41"/>
              </a:highlight>
              <a:latin typeface="Anton"/>
              <a:ea typeface="Anton"/>
              <a:cs typeface="Anton"/>
              <a:sym typeface="Anton"/>
            </a:endParaRPr>
          </a:p>
        </p:txBody>
      </p:sp>
      <p:pic>
        <p:nvPicPr>
          <p:cNvPr id="1152" name="Google Shape;1152;p117"/>
          <p:cNvPicPr preferRelativeResize="0"/>
          <p:nvPr/>
        </p:nvPicPr>
        <p:blipFill rotWithShape="1">
          <a:blip r:embed="rId3">
            <a:alphaModFix/>
          </a:blip>
          <a:srcRect b="0" l="0" r="0" t="0"/>
          <a:stretch/>
        </p:blipFill>
        <p:spPr>
          <a:xfrm>
            <a:off x="1820788" y="1264240"/>
            <a:ext cx="5400374" cy="339538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18"/>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ALIGN-CONTENT: </a:t>
            </a:r>
            <a:r>
              <a:rPr b="0" i="1" lang="en-GB" sz="4000" u="none" cap="none" strike="noStrike">
                <a:solidFill>
                  <a:srgbClr val="000000"/>
                </a:solidFill>
                <a:highlight>
                  <a:srgbClr val="EEFF41"/>
                </a:highlight>
                <a:latin typeface="Anton"/>
                <a:ea typeface="Anton"/>
                <a:cs typeface="Anton"/>
                <a:sym typeface="Anton"/>
              </a:rPr>
              <a:t>CENTER</a:t>
            </a:r>
            <a:endParaRPr b="0" i="1" sz="4000" u="none" cap="none" strike="noStrike">
              <a:solidFill>
                <a:srgbClr val="000000"/>
              </a:solidFill>
              <a:highlight>
                <a:srgbClr val="EEFF41"/>
              </a:highlight>
              <a:latin typeface="Anton"/>
              <a:ea typeface="Anton"/>
              <a:cs typeface="Anton"/>
              <a:sym typeface="Anton"/>
            </a:endParaRPr>
          </a:p>
        </p:txBody>
      </p:sp>
      <p:pic>
        <p:nvPicPr>
          <p:cNvPr id="1158" name="Google Shape;1158;p118"/>
          <p:cNvPicPr preferRelativeResize="0"/>
          <p:nvPr/>
        </p:nvPicPr>
        <p:blipFill rotWithShape="1">
          <a:blip r:embed="rId3">
            <a:alphaModFix/>
          </a:blip>
          <a:srcRect b="0" l="0" r="0" t="0"/>
          <a:stretch/>
        </p:blipFill>
        <p:spPr>
          <a:xfrm>
            <a:off x="1852825" y="1443315"/>
            <a:ext cx="5527851" cy="339538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9"/>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ALIGN-CONTENT: </a:t>
            </a:r>
            <a:r>
              <a:rPr b="0" i="1" lang="en-GB" sz="4000" u="none" cap="none" strike="noStrike">
                <a:solidFill>
                  <a:srgbClr val="000000"/>
                </a:solidFill>
                <a:highlight>
                  <a:srgbClr val="EEFF41"/>
                </a:highlight>
                <a:latin typeface="Anton"/>
                <a:ea typeface="Anton"/>
                <a:cs typeface="Anton"/>
                <a:sym typeface="Anton"/>
              </a:rPr>
              <a:t>SPACE-BETWEEN</a:t>
            </a:r>
            <a:endParaRPr b="0" i="1" sz="4000" u="none" cap="none" strike="noStrike">
              <a:solidFill>
                <a:srgbClr val="000000"/>
              </a:solidFill>
              <a:highlight>
                <a:srgbClr val="EEFF41"/>
              </a:highlight>
              <a:latin typeface="Anton"/>
              <a:ea typeface="Anton"/>
              <a:cs typeface="Anton"/>
              <a:sym typeface="Anton"/>
            </a:endParaRPr>
          </a:p>
        </p:txBody>
      </p:sp>
      <p:pic>
        <p:nvPicPr>
          <p:cNvPr id="1164" name="Google Shape;1164;p119"/>
          <p:cNvPicPr preferRelativeResize="0"/>
          <p:nvPr/>
        </p:nvPicPr>
        <p:blipFill rotWithShape="1">
          <a:blip r:embed="rId3">
            <a:alphaModFix/>
          </a:blip>
          <a:srcRect b="0" l="0" r="0" t="0"/>
          <a:stretch/>
        </p:blipFill>
        <p:spPr>
          <a:xfrm>
            <a:off x="1779188" y="1264240"/>
            <a:ext cx="5585619" cy="33953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12"/>
          <p:cNvPicPr preferRelativeResize="0"/>
          <p:nvPr/>
        </p:nvPicPr>
        <p:blipFill rotWithShape="1">
          <a:blip r:embed="rId3">
            <a:alphaModFix/>
          </a:blip>
          <a:srcRect b="0" l="0" r="0" t="0"/>
          <a:stretch/>
        </p:blipFill>
        <p:spPr>
          <a:xfrm>
            <a:off x="1411725" y="1845440"/>
            <a:ext cx="6238875" cy="885825"/>
          </a:xfrm>
          <a:prstGeom prst="rect">
            <a:avLst/>
          </a:prstGeom>
          <a:noFill/>
          <a:ln>
            <a:noFill/>
          </a:ln>
        </p:spPr>
      </p:pic>
      <p:pic>
        <p:nvPicPr>
          <p:cNvPr id="281" name="Google Shape;281;p12"/>
          <p:cNvPicPr preferRelativeResize="0"/>
          <p:nvPr/>
        </p:nvPicPr>
        <p:blipFill rotWithShape="1">
          <a:blip r:embed="rId4">
            <a:alphaModFix/>
          </a:blip>
          <a:srcRect b="0" l="0" r="0" t="0"/>
          <a:stretch/>
        </p:blipFill>
        <p:spPr>
          <a:xfrm>
            <a:off x="-174225" y="3344825"/>
            <a:ext cx="9492425" cy="811575"/>
          </a:xfrm>
          <a:prstGeom prst="rect">
            <a:avLst/>
          </a:prstGeom>
          <a:noFill/>
          <a:ln>
            <a:noFill/>
          </a:ln>
        </p:spPr>
      </p:pic>
      <p:sp>
        <p:nvSpPr>
          <p:cNvPr id="282" name="Google Shape;282;p12"/>
          <p:cNvSpPr txBox="1"/>
          <p:nvPr/>
        </p:nvSpPr>
        <p:spPr>
          <a:xfrm>
            <a:off x="899800" y="2682038"/>
            <a:ext cx="3000000" cy="489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2000"/>
              <a:buFont typeface="Arial"/>
              <a:buNone/>
            </a:pPr>
            <a:r>
              <a:rPr b="1" i="0" lang="en-GB" sz="2000" u="none" cap="none" strike="noStrike">
                <a:solidFill>
                  <a:srgbClr val="000000"/>
                </a:solidFill>
                <a:latin typeface="Arial"/>
                <a:ea typeface="Arial"/>
                <a:cs typeface="Arial"/>
                <a:sym typeface="Arial"/>
              </a:rPr>
              <a:t>CSS</a:t>
            </a:r>
            <a:endParaRPr b="1" i="0" sz="2000" u="none" cap="none" strike="noStrike">
              <a:solidFill>
                <a:srgbClr val="000000"/>
              </a:solidFill>
              <a:latin typeface="Arial"/>
              <a:ea typeface="Arial"/>
              <a:cs typeface="Arial"/>
              <a:sym typeface="Arial"/>
            </a:endParaRPr>
          </a:p>
        </p:txBody>
      </p:sp>
      <p:sp>
        <p:nvSpPr>
          <p:cNvPr id="283" name="Google Shape;283;p12"/>
          <p:cNvSpPr txBox="1"/>
          <p:nvPr/>
        </p:nvSpPr>
        <p:spPr>
          <a:xfrm>
            <a:off x="899800" y="1109851"/>
            <a:ext cx="3000000" cy="7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n-GB" sz="2000" u="none" cap="none" strike="noStrike">
                <a:solidFill>
                  <a:schemeClr val="dk1"/>
                </a:solidFill>
                <a:latin typeface="Arial"/>
                <a:ea typeface="Arial"/>
                <a:cs typeface="Arial"/>
                <a:sym typeface="Arial"/>
              </a:rPr>
              <a:t>HTML</a:t>
            </a:r>
            <a:endParaRPr b="0" i="0" sz="2000" u="none" cap="none" strike="noStrike">
              <a:solidFill>
                <a:srgbClr val="000000"/>
              </a:solidFill>
              <a:latin typeface="Arial"/>
              <a:ea typeface="Arial"/>
              <a:cs typeface="Arial"/>
              <a:sym typeface="Arial"/>
            </a:endParaRPr>
          </a:p>
        </p:txBody>
      </p:sp>
      <p:pic>
        <p:nvPicPr>
          <p:cNvPr id="284" name="Google Shape;284;p12"/>
          <p:cNvPicPr preferRelativeResize="0"/>
          <p:nvPr/>
        </p:nvPicPr>
        <p:blipFill rotWithShape="1">
          <a:blip r:embed="rId5">
            <a:alphaModFix/>
          </a:blip>
          <a:srcRect b="0" l="0" r="0" t="0"/>
          <a:stretch/>
        </p:blipFill>
        <p:spPr>
          <a:xfrm>
            <a:off x="7957463" y="0"/>
            <a:ext cx="1186525" cy="1186525"/>
          </a:xfrm>
          <a:prstGeom prst="rect">
            <a:avLst/>
          </a:prstGeom>
          <a:noFill/>
          <a:ln>
            <a:noFill/>
          </a:ln>
        </p:spPr>
      </p:pic>
      <p:sp>
        <p:nvSpPr>
          <p:cNvPr id="285" name="Google Shape;285;p12"/>
          <p:cNvSpPr txBox="1"/>
          <p:nvPr/>
        </p:nvSpPr>
        <p:spPr>
          <a:xfrm>
            <a:off x="0" y="295950"/>
            <a:ext cx="33678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ELEMENTOS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86" name="Google Shape;286;p12"/>
          <p:cNvSpPr/>
          <p:nvPr/>
        </p:nvSpPr>
        <p:spPr>
          <a:xfrm>
            <a:off x="2898400" y="23490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2</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20"/>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ALIGN-CONTENT: </a:t>
            </a:r>
            <a:r>
              <a:rPr b="0" i="1" lang="en-GB" sz="4000" u="none" cap="none" strike="noStrike">
                <a:solidFill>
                  <a:srgbClr val="000000"/>
                </a:solidFill>
                <a:highlight>
                  <a:srgbClr val="EEFF41"/>
                </a:highlight>
                <a:latin typeface="Anton"/>
                <a:ea typeface="Anton"/>
                <a:cs typeface="Anton"/>
                <a:sym typeface="Anton"/>
              </a:rPr>
              <a:t>SPACE-AROUND</a:t>
            </a:r>
            <a:endParaRPr b="0" i="1" sz="4000" u="none" cap="none" strike="noStrike">
              <a:solidFill>
                <a:srgbClr val="000000"/>
              </a:solidFill>
              <a:highlight>
                <a:srgbClr val="EEFF41"/>
              </a:highlight>
              <a:latin typeface="Anton"/>
              <a:ea typeface="Anton"/>
              <a:cs typeface="Anton"/>
              <a:sym typeface="Anton"/>
            </a:endParaRPr>
          </a:p>
        </p:txBody>
      </p:sp>
      <p:pic>
        <p:nvPicPr>
          <p:cNvPr id="1170" name="Google Shape;1170;p120"/>
          <p:cNvPicPr preferRelativeResize="0"/>
          <p:nvPr/>
        </p:nvPicPr>
        <p:blipFill rotWithShape="1">
          <a:blip r:embed="rId3">
            <a:alphaModFix/>
          </a:blip>
          <a:srcRect b="0" l="0" r="0" t="0"/>
          <a:stretch/>
        </p:blipFill>
        <p:spPr>
          <a:xfrm>
            <a:off x="1767250" y="1264228"/>
            <a:ext cx="5602912" cy="339538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21"/>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ALIGN-CONTENT: </a:t>
            </a:r>
            <a:r>
              <a:rPr b="0" i="1" lang="en-GB" sz="4000" u="none" cap="none" strike="noStrike">
                <a:solidFill>
                  <a:srgbClr val="000000"/>
                </a:solidFill>
                <a:highlight>
                  <a:srgbClr val="EEFF41"/>
                </a:highlight>
                <a:latin typeface="Anton"/>
                <a:ea typeface="Anton"/>
                <a:cs typeface="Anton"/>
                <a:sym typeface="Anton"/>
              </a:rPr>
              <a:t>SPACE-EVENLY</a:t>
            </a:r>
            <a:endParaRPr b="0" i="1" sz="4000" u="none" cap="none" strike="noStrike">
              <a:solidFill>
                <a:srgbClr val="000000"/>
              </a:solidFill>
              <a:highlight>
                <a:srgbClr val="EEFF41"/>
              </a:highlight>
              <a:latin typeface="Anton"/>
              <a:ea typeface="Anton"/>
              <a:cs typeface="Anton"/>
              <a:sym typeface="Anton"/>
            </a:endParaRPr>
          </a:p>
        </p:txBody>
      </p:sp>
      <p:pic>
        <p:nvPicPr>
          <p:cNvPr id="1176" name="Google Shape;1176;p121"/>
          <p:cNvPicPr preferRelativeResize="0"/>
          <p:nvPr/>
        </p:nvPicPr>
        <p:blipFill rotWithShape="1">
          <a:blip r:embed="rId3">
            <a:alphaModFix/>
          </a:blip>
          <a:srcRect b="0" l="0" r="0" t="0"/>
          <a:stretch/>
        </p:blipFill>
        <p:spPr>
          <a:xfrm>
            <a:off x="1767250" y="1264240"/>
            <a:ext cx="5602912" cy="339538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2"/>
          <p:cNvSpPr txBox="1"/>
          <p:nvPr/>
        </p:nvSpPr>
        <p:spPr>
          <a:xfrm>
            <a:off x="1009200" y="374700"/>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n-GB" sz="4000" u="none" cap="none" strike="noStrike">
                <a:solidFill>
                  <a:srgbClr val="000000"/>
                </a:solidFill>
                <a:latin typeface="Anton"/>
                <a:ea typeface="Anton"/>
                <a:cs typeface="Anton"/>
                <a:sym typeface="Anton"/>
              </a:rPr>
              <a:t>PROPIEDADES PARA LOS FLEX ITEMS (HIJOS)</a:t>
            </a:r>
            <a:endParaRPr b="0" i="1" sz="4000" u="none" cap="none" strike="noStrike">
              <a:solidFill>
                <a:srgbClr val="000000"/>
              </a:solidFill>
              <a:latin typeface="Anton"/>
              <a:ea typeface="Anton"/>
              <a:cs typeface="Anton"/>
              <a:sym typeface="Anton"/>
            </a:endParaRPr>
          </a:p>
        </p:txBody>
      </p:sp>
      <p:pic>
        <p:nvPicPr>
          <p:cNvPr id="1182" name="Google Shape;1182;p122"/>
          <p:cNvPicPr preferRelativeResize="0"/>
          <p:nvPr/>
        </p:nvPicPr>
        <p:blipFill rotWithShape="1">
          <a:blip r:embed="rId3">
            <a:alphaModFix/>
          </a:blip>
          <a:srcRect b="0" l="0" r="0" t="0"/>
          <a:stretch/>
        </p:blipFill>
        <p:spPr>
          <a:xfrm>
            <a:off x="1704975" y="1941365"/>
            <a:ext cx="5734050" cy="2095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23"/>
          <p:cNvSpPr txBox="1"/>
          <p:nvPr/>
        </p:nvSpPr>
        <p:spPr>
          <a:xfrm>
            <a:off x="1009200" y="3345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n-GB" sz="4000" u="none" cap="none" strike="noStrike">
                <a:solidFill>
                  <a:srgbClr val="000000"/>
                </a:solidFill>
                <a:latin typeface="Anton"/>
                <a:ea typeface="Anton"/>
                <a:cs typeface="Anton"/>
                <a:sym typeface="Anton"/>
              </a:rPr>
              <a:t>ORDER</a:t>
            </a:r>
            <a:endParaRPr b="0" i="1" sz="4000" u="none" cap="none" strike="noStrike">
              <a:solidFill>
                <a:srgbClr val="000000"/>
              </a:solidFill>
              <a:latin typeface="Anton"/>
              <a:ea typeface="Anton"/>
              <a:cs typeface="Anton"/>
              <a:sym typeface="Anton"/>
            </a:endParaRPr>
          </a:p>
        </p:txBody>
      </p:sp>
      <p:sp>
        <p:nvSpPr>
          <p:cNvPr id="1188" name="Google Shape;1188;p123"/>
          <p:cNvSpPr txBox="1"/>
          <p:nvPr/>
        </p:nvSpPr>
        <p:spPr>
          <a:xfrm>
            <a:off x="1421525" y="2205100"/>
            <a:ext cx="6116400" cy="101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.hijo-flex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order</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-1</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189" name="Google Shape;1189;p123"/>
          <p:cNvPicPr preferRelativeResize="0"/>
          <p:nvPr/>
        </p:nvPicPr>
        <p:blipFill rotWithShape="1">
          <a:blip r:embed="rId3">
            <a:alphaModFix/>
          </a:blip>
          <a:srcRect b="0" l="0" r="0" t="0"/>
          <a:stretch/>
        </p:blipFill>
        <p:spPr>
          <a:xfrm>
            <a:off x="1421526" y="3335150"/>
            <a:ext cx="6116400" cy="1304517"/>
          </a:xfrm>
          <a:prstGeom prst="rect">
            <a:avLst/>
          </a:prstGeom>
          <a:noFill/>
          <a:ln>
            <a:noFill/>
          </a:ln>
        </p:spPr>
      </p:pic>
      <p:sp>
        <p:nvSpPr>
          <p:cNvPr id="1190" name="Google Shape;1190;p123"/>
          <p:cNvSpPr txBox="1"/>
          <p:nvPr/>
        </p:nvSpPr>
        <p:spPr>
          <a:xfrm>
            <a:off x="1421525" y="1032375"/>
            <a:ext cx="6116400" cy="84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Esta propiedad permite</a:t>
            </a:r>
            <a:r>
              <a:rPr b="0" i="0" lang="en-GB" sz="1800" u="none" cap="none" strike="noStrike">
                <a:solidFill>
                  <a:srgbClr val="24292E"/>
                </a:solidFill>
                <a:highlight>
                  <a:srgbClr val="EEFF41"/>
                </a:highlight>
                <a:latin typeface="Helvetica Neue Light"/>
                <a:ea typeface="Helvetica Neue Light"/>
                <a:cs typeface="Helvetica Neue Light"/>
                <a:sym typeface="Helvetica Neue Light"/>
              </a:rPr>
              <a:t> modificar el orden de aparición</a:t>
            </a:r>
            <a:r>
              <a:rPr b="0" i="0" lang="en-GB" sz="1800" u="none" cap="none" strike="noStrike">
                <a:solidFill>
                  <a:srgbClr val="24292E"/>
                </a:solidFill>
                <a:latin typeface="Helvetica Neue Light"/>
                <a:ea typeface="Helvetica Neue Light"/>
                <a:cs typeface="Helvetica Neue Light"/>
                <a:sym typeface="Helvetica Neue Light"/>
              </a:rPr>
              <a:t> de un elemento. Recibe como valor numeros enteros.</a:t>
            </a:r>
            <a:endParaRPr b="0" i="0" sz="1800" u="none" cap="none" strike="noStrike">
              <a:solidFill>
                <a:srgbClr val="24292E"/>
              </a:solidFill>
              <a:latin typeface="Helvetica Neue Light"/>
              <a:ea typeface="Helvetica Neue Light"/>
              <a:cs typeface="Helvetica Neue Light"/>
              <a:sym typeface="Helvetica Neue Ligh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4"/>
          <p:cNvSpPr txBox="1"/>
          <p:nvPr/>
        </p:nvSpPr>
        <p:spPr>
          <a:xfrm>
            <a:off x="1009200" y="375400"/>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n-GB" sz="4000" u="none" cap="none" strike="noStrike">
                <a:solidFill>
                  <a:srgbClr val="000000"/>
                </a:solidFill>
                <a:latin typeface="Anton"/>
                <a:ea typeface="Anton"/>
                <a:cs typeface="Anton"/>
                <a:sym typeface="Anton"/>
              </a:rPr>
              <a:t>PÁGINA CON FLEXBOX</a:t>
            </a:r>
            <a:endParaRPr b="0" i="1" sz="4000" u="none" cap="none" strike="noStrike">
              <a:solidFill>
                <a:srgbClr val="000000"/>
              </a:solidFill>
              <a:latin typeface="Anton"/>
              <a:ea typeface="Anton"/>
              <a:cs typeface="Anton"/>
              <a:sym typeface="Anton"/>
            </a:endParaRPr>
          </a:p>
        </p:txBody>
      </p:sp>
      <p:sp>
        <p:nvSpPr>
          <p:cNvPr id="1196" name="Google Shape;1196;p124"/>
          <p:cNvSpPr txBox="1"/>
          <p:nvPr/>
        </p:nvSpPr>
        <p:spPr>
          <a:xfrm>
            <a:off x="874375" y="1932388"/>
            <a:ext cx="3886800" cy="115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Con lo aprendido en esta clase, podríamos hacer una estructura de página con la siguiente estructura, mediante flexbox:</a:t>
            </a:r>
            <a:endParaRPr b="0" i="0" sz="20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br>
              <a:rPr b="0" i="0" lang="en-GB" sz="2000" u="none" cap="none" strike="noStrike">
                <a:solidFill>
                  <a:srgbClr val="000000"/>
                </a:solidFill>
                <a:latin typeface="Helvetica Neue Light"/>
                <a:ea typeface="Helvetica Neue Light"/>
                <a:cs typeface="Helvetica Neue Light"/>
                <a:sym typeface="Helvetica Neue Light"/>
              </a:rPr>
            </a:br>
            <a:br>
              <a:rPr b="0" i="0" lang="en-GB" sz="2000" u="none" cap="none" strike="noStrike">
                <a:solidFill>
                  <a:srgbClr val="000000"/>
                </a:solidFill>
                <a:latin typeface="Helvetica Neue Light"/>
                <a:ea typeface="Helvetica Neue Light"/>
                <a:cs typeface="Helvetica Neue Light"/>
                <a:sym typeface="Helvetica Neue Light"/>
              </a:rPr>
            </a:b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1197" name="Google Shape;1197;p124"/>
          <p:cNvSpPr/>
          <p:nvPr/>
        </p:nvSpPr>
        <p:spPr>
          <a:xfrm>
            <a:off x="4761175" y="1745325"/>
            <a:ext cx="3729300" cy="5676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Header</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198" name="Google Shape;1198;p124"/>
          <p:cNvSpPr/>
          <p:nvPr/>
        </p:nvSpPr>
        <p:spPr>
          <a:xfrm>
            <a:off x="4761175" y="2366875"/>
            <a:ext cx="846900" cy="1666500"/>
          </a:xfrm>
          <a:prstGeom prst="rect">
            <a:avLst/>
          </a:prstGeom>
          <a:solidFill>
            <a:srgbClr val="FF00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Nav</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199" name="Google Shape;1199;p124"/>
          <p:cNvSpPr/>
          <p:nvPr/>
        </p:nvSpPr>
        <p:spPr>
          <a:xfrm>
            <a:off x="7614175" y="2366875"/>
            <a:ext cx="846900" cy="16665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Didact Gothic"/>
                <a:ea typeface="Didact Gothic"/>
                <a:cs typeface="Didact Gothic"/>
                <a:sym typeface="Didact Gothic"/>
              </a:rPr>
              <a:t>Aside</a:t>
            </a:r>
            <a:endParaRPr b="0" i="0" sz="1400" u="none" cap="none" strike="noStrike">
              <a:solidFill>
                <a:srgbClr val="000000"/>
              </a:solidFill>
              <a:latin typeface="Didact Gothic"/>
              <a:ea typeface="Didact Gothic"/>
              <a:cs typeface="Didact Gothic"/>
              <a:sym typeface="Didact Gothic"/>
            </a:endParaRPr>
          </a:p>
        </p:txBody>
      </p:sp>
      <p:sp>
        <p:nvSpPr>
          <p:cNvPr id="1200" name="Google Shape;1200;p124"/>
          <p:cNvSpPr/>
          <p:nvPr/>
        </p:nvSpPr>
        <p:spPr>
          <a:xfrm>
            <a:off x="5637475" y="3518550"/>
            <a:ext cx="1976700" cy="514800"/>
          </a:xfrm>
          <a:prstGeom prst="rect">
            <a:avLst/>
          </a:prstGeom>
          <a:solidFill>
            <a:srgbClr val="9CDC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Didact Gothic"/>
                <a:ea typeface="Didact Gothic"/>
                <a:cs typeface="Didact Gothic"/>
                <a:sym typeface="Didact Gothic"/>
              </a:rPr>
              <a:t>Article</a:t>
            </a:r>
            <a:endParaRPr b="0" i="0" sz="1400" u="none" cap="none" strike="noStrike">
              <a:solidFill>
                <a:srgbClr val="000000"/>
              </a:solidFill>
              <a:latin typeface="Didact Gothic"/>
              <a:ea typeface="Didact Gothic"/>
              <a:cs typeface="Didact Gothic"/>
              <a:sym typeface="Didact Gothic"/>
            </a:endParaRPr>
          </a:p>
        </p:txBody>
      </p:sp>
      <p:sp>
        <p:nvSpPr>
          <p:cNvPr id="1201" name="Google Shape;1201;p124"/>
          <p:cNvSpPr/>
          <p:nvPr/>
        </p:nvSpPr>
        <p:spPr>
          <a:xfrm>
            <a:off x="4761175" y="4087325"/>
            <a:ext cx="3729300" cy="2703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Footer</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202" name="Google Shape;1202;p124"/>
          <p:cNvSpPr txBox="1"/>
          <p:nvPr/>
        </p:nvSpPr>
        <p:spPr>
          <a:xfrm>
            <a:off x="2027900" y="3393925"/>
            <a:ext cx="1186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GB" sz="4000" u="none" cap="none" strike="noStrike">
                <a:solidFill>
                  <a:srgbClr val="000000"/>
                </a:solidFill>
                <a:latin typeface="Arial"/>
                <a:ea typeface="Arial"/>
                <a:cs typeface="Arial"/>
                <a:sym typeface="Arial"/>
              </a:rPr>
              <a:t>👍</a:t>
            </a:r>
            <a:endParaRPr b="0" i="0" sz="4000" u="none" cap="none" strike="noStrike">
              <a:solidFill>
                <a:srgbClr val="000000"/>
              </a:solidFill>
              <a:latin typeface="Arial"/>
              <a:ea typeface="Arial"/>
              <a:cs typeface="Arial"/>
              <a:sym typeface="Arial"/>
            </a:endParaRPr>
          </a:p>
        </p:txBody>
      </p:sp>
      <p:sp>
        <p:nvSpPr>
          <p:cNvPr id="1203" name="Google Shape;1203;p124"/>
          <p:cNvSpPr/>
          <p:nvPr/>
        </p:nvSpPr>
        <p:spPr>
          <a:xfrm>
            <a:off x="5637475" y="2380925"/>
            <a:ext cx="1976700" cy="1082700"/>
          </a:xfrm>
          <a:prstGeom prst="rect">
            <a:avLst/>
          </a:prstGeom>
          <a:solidFill>
            <a:srgbClr val="9CDC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latin typeface="Didact Gothic"/>
                <a:ea typeface="Didact Gothic"/>
                <a:cs typeface="Didact Gothic"/>
                <a:sym typeface="Didact Gothic"/>
              </a:rPr>
              <a:t>Section</a:t>
            </a:r>
            <a:endParaRPr b="0" i="0" sz="14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25"/>
          <p:cNvSpPr txBox="1"/>
          <p:nvPr/>
        </p:nvSpPr>
        <p:spPr>
          <a:xfrm>
            <a:off x="2597925" y="334550"/>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rgbClr val="000000"/>
              </a:buClr>
              <a:buSzPts val="4000"/>
              <a:buFont typeface="Arial"/>
              <a:buNone/>
            </a:pPr>
            <a:r>
              <a:rPr b="0" i="1" lang="en-GB" sz="4000" u="none" cap="none" strike="noStrike">
                <a:solidFill>
                  <a:srgbClr val="000000"/>
                </a:solidFill>
                <a:latin typeface="Anton"/>
                <a:ea typeface="Anton"/>
                <a:cs typeface="Anton"/>
                <a:sym typeface="Anton"/>
              </a:rPr>
              <a:t>PÁGINA CON FLEXBOX</a:t>
            </a:r>
            <a:endParaRPr b="0" i="1" sz="4000" u="none" cap="none" strike="noStrike">
              <a:solidFill>
                <a:srgbClr val="000000"/>
              </a:solidFill>
              <a:latin typeface="Anton"/>
              <a:ea typeface="Anton"/>
              <a:cs typeface="Anton"/>
              <a:sym typeface="Anton"/>
            </a:endParaRPr>
          </a:p>
        </p:txBody>
      </p:sp>
      <p:graphicFrame>
        <p:nvGraphicFramePr>
          <p:cNvPr id="1209" name="Google Shape;1209;p125"/>
          <p:cNvGraphicFramePr/>
          <p:nvPr/>
        </p:nvGraphicFramePr>
        <p:xfrm>
          <a:off x="5560763" y="1099013"/>
          <a:ext cx="3000000" cy="3000000"/>
        </p:xfrm>
        <a:graphic>
          <a:graphicData uri="http://schemas.openxmlformats.org/drawingml/2006/table">
            <a:tbl>
              <a:tblPr>
                <a:noFill/>
                <a:tableStyleId>{18961DAC-0C6E-472F-8C3D-DC542D398685}</a:tableStyleId>
              </a:tblPr>
              <a:tblGrid>
                <a:gridCol w="2777600"/>
              </a:tblGrid>
              <a:tr h="2404325">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&gt;Header&lt;/</a:t>
                      </a: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div</a:t>
                      </a:r>
                      <a:r>
                        <a:rPr lang="en-GB" sz="1300" u="none" cap="none" strike="noStrike">
                          <a:solidFill>
                            <a:srgbClr val="D9D9D9"/>
                          </a:solidFill>
                          <a:latin typeface="Consolas"/>
                          <a:ea typeface="Consolas"/>
                          <a:cs typeface="Consolas"/>
                          <a:sym typeface="Consolas"/>
                        </a:rPr>
                        <a:t> </a:t>
                      </a:r>
                      <a:r>
                        <a:rPr lang="en-GB" sz="1300" u="none" cap="none" strike="noStrike">
                          <a:solidFill>
                            <a:srgbClr val="FF9900"/>
                          </a:solidFill>
                          <a:latin typeface="Consolas"/>
                          <a:ea typeface="Consolas"/>
                          <a:cs typeface="Consolas"/>
                          <a:sym typeface="Consolas"/>
                        </a:rPr>
                        <a:t>id</a:t>
                      </a:r>
                      <a:r>
                        <a:rPr lang="en-GB" sz="1300" u="none" cap="none" strike="noStrike">
                          <a:solidFill>
                            <a:srgbClr val="D9D9D9"/>
                          </a:solidFill>
                          <a:latin typeface="Consolas"/>
                          <a:ea typeface="Consolas"/>
                          <a:cs typeface="Consolas"/>
                          <a:sym typeface="Consolas"/>
                        </a:rPr>
                        <a:t>=</a:t>
                      </a:r>
                      <a:r>
                        <a:rPr lang="en-GB" sz="1300" u="none" cap="none" strike="noStrike">
                          <a:solidFill>
                            <a:srgbClr val="93C47D"/>
                          </a:solidFill>
                          <a:latin typeface="Consolas"/>
                          <a:ea typeface="Consolas"/>
                          <a:cs typeface="Consolas"/>
                          <a:sym typeface="Consolas"/>
                        </a:rPr>
                        <a:t>"main"</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&gt;Nav&lt;/</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&gt;Aside&lt;/</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&gt;Article   </a:t>
                      </a:r>
                      <a:br>
                        <a:rPr lang="en-GB" sz="1300" u="none" cap="none" strike="noStrike">
                          <a:solidFill>
                            <a:srgbClr val="D9D9D9"/>
                          </a:solidFill>
                          <a:latin typeface="Consolas"/>
                          <a:ea typeface="Consolas"/>
                          <a:cs typeface="Consolas"/>
                          <a:sym typeface="Consolas"/>
                        </a:rPr>
                      </a:b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div</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&gt;Footer&lt;/</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1210" name="Google Shape;1210;p125"/>
          <p:cNvSpPr txBox="1"/>
          <p:nvPr/>
        </p:nvSpPr>
        <p:spPr>
          <a:xfrm>
            <a:off x="4863850" y="1099025"/>
            <a:ext cx="817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HTML</a:t>
            </a:r>
            <a:endParaRPr b="0" i="0" sz="1400" u="none" cap="none" strike="noStrike">
              <a:solidFill>
                <a:srgbClr val="000000"/>
              </a:solidFill>
              <a:latin typeface="Helvetica Neue"/>
              <a:ea typeface="Helvetica Neue"/>
              <a:cs typeface="Helvetica Neue"/>
              <a:sym typeface="Helvetica Neue"/>
            </a:endParaRPr>
          </a:p>
        </p:txBody>
      </p:sp>
      <p:sp>
        <p:nvSpPr>
          <p:cNvPr id="1211" name="Google Shape;1211;p125"/>
          <p:cNvSpPr txBox="1"/>
          <p:nvPr/>
        </p:nvSpPr>
        <p:spPr>
          <a:xfrm>
            <a:off x="306750" y="1099025"/>
            <a:ext cx="516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CSS</a:t>
            </a:r>
            <a:endParaRPr b="0" i="0" sz="1400" u="none" cap="none" strike="noStrike">
              <a:solidFill>
                <a:srgbClr val="000000"/>
              </a:solidFill>
              <a:latin typeface="Helvetica Neue"/>
              <a:ea typeface="Helvetica Neue"/>
              <a:cs typeface="Helvetica Neue"/>
              <a:sym typeface="Helvetica Neue"/>
            </a:endParaRPr>
          </a:p>
        </p:txBody>
      </p:sp>
      <p:graphicFrame>
        <p:nvGraphicFramePr>
          <p:cNvPr id="1212" name="Google Shape;1212;p125"/>
          <p:cNvGraphicFramePr/>
          <p:nvPr/>
        </p:nvGraphicFramePr>
        <p:xfrm>
          <a:off x="1157175" y="1099028"/>
          <a:ext cx="3000000" cy="3000000"/>
        </p:xfrm>
        <a:graphic>
          <a:graphicData uri="http://schemas.openxmlformats.org/drawingml/2006/table">
            <a:tbl>
              <a:tblPr>
                <a:noFill/>
                <a:tableStyleId>{18961DAC-0C6E-472F-8C3D-DC542D398685}</a:tableStyleId>
              </a:tblPr>
              <a:tblGrid>
                <a:gridCol w="3372250"/>
              </a:tblGrid>
              <a:tr h="3773925">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body</a:t>
                      </a:r>
                      <a:r>
                        <a:rPr lang="en-GB" sz="1300" u="none" cap="none" strike="noStrike">
                          <a:solidFill>
                            <a:srgbClr val="D9D9D9"/>
                          </a:solidFill>
                          <a:latin typeface="Consolas"/>
                          <a:ea typeface="Consolas"/>
                          <a:cs typeface="Consolas"/>
                          <a:sym typeface="Consolas"/>
                        </a:rPr>
                        <a:t> {</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display: </a:t>
                      </a:r>
                      <a:r>
                        <a:rPr lang="en-GB" sz="1300" u="none" cap="none" strike="noStrike">
                          <a:solidFill>
                            <a:srgbClr val="FF9900"/>
                          </a:solidFill>
                          <a:latin typeface="Consolas"/>
                          <a:ea typeface="Consolas"/>
                          <a:cs typeface="Consolas"/>
                          <a:sym typeface="Consolas"/>
                        </a:rPr>
                        <a:t>flex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height: </a:t>
                      </a:r>
                      <a:r>
                        <a:rPr lang="en-GB" sz="1300" u="none" cap="none" strike="noStrike">
                          <a:solidFill>
                            <a:srgbClr val="FF9900"/>
                          </a:solidFill>
                          <a:latin typeface="Consolas"/>
                          <a:ea typeface="Consolas"/>
                          <a:cs typeface="Consolas"/>
                          <a:sym typeface="Consolas"/>
                        </a:rPr>
                        <a:t>600px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flex-direction: </a:t>
                      </a:r>
                      <a:r>
                        <a:rPr lang="en-GB" sz="1300" u="none" cap="none" strike="noStrike">
                          <a:solidFill>
                            <a:srgbClr val="FF9900"/>
                          </a:solidFill>
                          <a:latin typeface="Consolas"/>
                          <a:ea typeface="Consolas"/>
                          <a:cs typeface="Consolas"/>
                          <a:sym typeface="Consolas"/>
                        </a:rPr>
                        <a:t>column</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padding: </a:t>
                      </a:r>
                      <a:r>
                        <a:rPr lang="en-GB" sz="1300" u="none" cap="none" strike="noStrike">
                          <a:solidFill>
                            <a:srgbClr val="FF9900"/>
                          </a:solidFill>
                          <a:latin typeface="Consolas"/>
                          <a:ea typeface="Consolas"/>
                          <a:cs typeface="Consolas"/>
                          <a:sym typeface="Consolas"/>
                        </a:rPr>
                        <a:t>1em</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93C47D"/>
                          </a:solidFill>
                          <a:latin typeface="Consolas"/>
                          <a:ea typeface="Consolas"/>
                          <a:cs typeface="Consolas"/>
                          <a:sym typeface="Consolas"/>
                        </a:rPr>
                        <a:t>#main</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display: </a:t>
                      </a:r>
                      <a:r>
                        <a:rPr lang="en-GB" sz="1300" u="none" cap="none" strike="noStrike">
                          <a:solidFill>
                            <a:srgbClr val="FF9900"/>
                          </a:solidFill>
                          <a:latin typeface="Consolas"/>
                          <a:ea typeface="Consolas"/>
                          <a:cs typeface="Consolas"/>
                          <a:sym typeface="Consolas"/>
                        </a:rPr>
                        <a:t>flex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flex: </a:t>
                      </a:r>
                      <a:r>
                        <a:rPr lang="en-GB" sz="1300" u="none" cap="none" strike="noStrike">
                          <a:solidFill>
                            <a:srgbClr val="FF9900"/>
                          </a:solidFill>
                          <a:latin typeface="Consolas"/>
                          <a:ea typeface="Consolas"/>
                          <a:cs typeface="Consolas"/>
                          <a:sym typeface="Consolas"/>
                        </a:rPr>
                        <a:t>1</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background-color: </a:t>
                      </a:r>
                      <a:r>
                        <a:rPr lang="en-GB" sz="1300" u="none" cap="none" strike="noStrike">
                          <a:solidFill>
                            <a:srgbClr val="FF9900"/>
                          </a:solidFill>
                          <a:latin typeface="Consolas"/>
                          <a:ea typeface="Consolas"/>
                          <a:cs typeface="Consolas"/>
                          <a:sym typeface="Consolas"/>
                        </a:rPr>
                        <a:t>pink</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background-color: </a:t>
                      </a:r>
                      <a:r>
                        <a:rPr lang="en-GB" sz="1300" u="none" cap="none" strike="noStrike">
                          <a:solidFill>
                            <a:srgbClr val="FF9900"/>
                          </a:solidFill>
                          <a:latin typeface="Consolas"/>
                          <a:ea typeface="Consolas"/>
                          <a:cs typeface="Consolas"/>
                          <a:sym typeface="Consolas"/>
                        </a:rPr>
                        <a:t>grey</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margin:</a:t>
                      </a:r>
                      <a:r>
                        <a:rPr lang="en-GB" sz="1300" u="none" cap="none" strike="noStrike">
                          <a:solidFill>
                            <a:srgbClr val="FF9900"/>
                          </a:solidFill>
                          <a:latin typeface="Consolas"/>
                          <a:ea typeface="Consolas"/>
                          <a:cs typeface="Consolas"/>
                          <a:sym typeface="Consolas"/>
                        </a:rPr>
                        <a:t>1px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flex:1;</a:t>
                      </a:r>
                      <a:br>
                        <a:rPr lang="en-GB" sz="1300" u="none" cap="none" strike="noStrike">
                          <a:solidFill>
                            <a:srgbClr val="D9D9D9"/>
                          </a:solidFill>
                          <a:latin typeface="Consolas"/>
                          <a:ea typeface="Consolas"/>
                          <a:cs typeface="Consolas"/>
                          <a:sym typeface="Consolas"/>
                        </a:rPr>
                      </a:br>
                      <a:r>
                        <a:rPr lang="en-GB" sz="1300" u="none" cap="none" strike="noStrike">
                          <a:solidFill>
                            <a:srgbClr val="D9D9D9"/>
                          </a:solidFill>
                          <a:latin typeface="Consolas"/>
                          <a:ea typeface="Consolas"/>
                          <a:cs typeface="Consolas"/>
                          <a:sym typeface="Consolas"/>
                        </a:rPr>
                        <a:t>   padding: </a:t>
                      </a:r>
                      <a:r>
                        <a:rPr lang="en-GB" sz="1300" u="none" cap="none" strike="noStrike">
                          <a:solidFill>
                            <a:srgbClr val="FF9900"/>
                          </a:solidFill>
                          <a:latin typeface="Consolas"/>
                          <a:ea typeface="Consolas"/>
                          <a:cs typeface="Consolas"/>
                          <a:sym typeface="Consolas"/>
                        </a:rPr>
                        <a:t>1re</a:t>
                      </a:r>
                      <a:r>
                        <a:rPr lang="en-GB" sz="1300" u="none" cap="none" strike="noStrike">
                          <a:solidFill>
                            <a:srgbClr val="D9D9D9"/>
                          </a:solidFill>
                          <a:latin typeface="Consolas"/>
                          <a:ea typeface="Consolas"/>
                          <a:cs typeface="Consolas"/>
                          <a:sym typeface="Consolas"/>
                        </a:rPr>
                        <a:t>m;</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margin:</a:t>
                      </a:r>
                      <a:r>
                        <a:rPr lang="en-GB" sz="1300" u="none" cap="none" strike="noStrike">
                          <a:solidFill>
                            <a:srgbClr val="FF9900"/>
                          </a:solidFill>
                          <a:latin typeface="Consolas"/>
                          <a:ea typeface="Consolas"/>
                          <a:cs typeface="Consolas"/>
                          <a:sym typeface="Consolas"/>
                        </a:rPr>
                        <a:t>1px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3"/>
          <p:cNvSpPr txBox="1"/>
          <p:nvPr/>
        </p:nvSpPr>
        <p:spPr>
          <a:xfrm>
            <a:off x="493050" y="1584950"/>
            <a:ext cx="8157900" cy="244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2000" u="none" cap="none" strike="noStrike">
                <a:solidFill>
                  <a:schemeClr val="dk1"/>
                </a:solidFill>
                <a:highlight>
                  <a:srgbClr val="FEFEFE"/>
                </a:highlight>
                <a:latin typeface="Helvetica Neue Light"/>
                <a:ea typeface="Helvetica Neue Light"/>
                <a:cs typeface="Helvetica Neue Light"/>
                <a:sym typeface="Helvetica Neue Light"/>
              </a:rPr>
              <a:t>Cuando nombras una clase, la intención es ayudar a que ese elemento pueda ser repetido, para que no tengas que escribir nuevas clases en otras áreas del sitio si los elementos de estilo son los mismos.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1" i="0" lang="en-GB" sz="2000" u="none" cap="none" strike="noStrike">
                <a:solidFill>
                  <a:schemeClr val="dk1"/>
                </a:solidFill>
                <a:latin typeface="Helvetica Neue"/>
                <a:ea typeface="Helvetica Neue"/>
                <a:cs typeface="Helvetica Neue"/>
                <a:sym typeface="Helvetica Neue"/>
              </a:rPr>
              <a:t>Cuando necesitas modificar el estilo de un elemento específico, puedes usar un modificador.</a:t>
            </a:r>
            <a:r>
              <a:rPr b="0" i="0" lang="en-GB" sz="2000" u="none" cap="none" strike="noStrike">
                <a:solidFill>
                  <a:schemeClr val="dk1"/>
                </a:solidFill>
                <a:highlight>
                  <a:srgbClr val="FEFEFE"/>
                </a:highlight>
                <a:latin typeface="Helvetica Neue Light"/>
                <a:ea typeface="Helvetica Neue Light"/>
                <a:cs typeface="Helvetica Neue Light"/>
                <a:sym typeface="Helvetica Neue Light"/>
              </a:rPr>
              <a:t> Para lograr esto, añade un doble guión</a:t>
            </a:r>
            <a:r>
              <a:rPr b="0" i="1" lang="en-GB" sz="2000" u="none" cap="none" strike="noStrike">
                <a:solidFill>
                  <a:schemeClr val="dk1"/>
                </a:solidFill>
                <a:latin typeface="Helvetica Neue Light"/>
                <a:ea typeface="Helvetica Neue Light"/>
                <a:cs typeface="Helvetica Neue Light"/>
                <a:sym typeface="Helvetica Neue Light"/>
              </a:rPr>
              <a:t> --</a:t>
            </a:r>
            <a:r>
              <a:rPr b="0" i="0" lang="en-GB" sz="2000" u="none" cap="none" strike="noStrike">
                <a:solidFill>
                  <a:schemeClr val="dk1"/>
                </a:solidFill>
                <a:highlight>
                  <a:srgbClr val="FEFEFE"/>
                </a:highlight>
                <a:latin typeface="Helvetica Neue Light"/>
                <a:ea typeface="Helvetica Neue Light"/>
                <a:cs typeface="Helvetica Neue Light"/>
                <a:sym typeface="Helvetica Neue Light"/>
              </a:rPr>
              <a:t> luego del elemento (o bloque). Aquí tenemos un corto ejemplo:</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graphicFrame>
        <p:nvGraphicFramePr>
          <p:cNvPr id="292" name="Google Shape;292;p13"/>
          <p:cNvGraphicFramePr/>
          <p:nvPr/>
        </p:nvGraphicFramePr>
        <p:xfrm>
          <a:off x="1627225" y="3728900"/>
          <a:ext cx="3000000" cy="3000000"/>
        </p:xfrm>
        <a:graphic>
          <a:graphicData uri="http://schemas.openxmlformats.org/drawingml/2006/table">
            <a:tbl>
              <a:tblPr>
                <a:noFill/>
                <a:tableStyleId>{F099493E-0F48-412E-A7EF-0618CDCF8BBE}</a:tableStyleId>
              </a:tblPr>
              <a:tblGrid>
                <a:gridCol w="5686425"/>
              </a:tblGrid>
              <a:tr h="254000">
                <a:tc>
                  <a:txBody>
                    <a:bodyPr/>
                    <a:lstStyle/>
                    <a:p>
                      <a:pPr indent="0" lvl="0" marL="0" marR="0" rtl="0" algn="just">
                        <a:lnSpc>
                          <a:spcPct val="135714"/>
                        </a:lnSpc>
                        <a:spcBef>
                          <a:spcPts val="0"/>
                        </a:spcBef>
                        <a:spcAft>
                          <a:spcPts val="0"/>
                        </a:spcAft>
                        <a:buClr>
                          <a:srgbClr val="000000"/>
                        </a:buClr>
                        <a:buSzPts val="2000"/>
                        <a:buFont typeface="Arial"/>
                        <a:buNone/>
                      </a:pPr>
                      <a:r>
                        <a:rPr lang="en-GB" sz="2000" u="none" cap="none" strike="noStrike">
                          <a:solidFill>
                            <a:srgbClr val="FF0000"/>
                          </a:solidFill>
                          <a:latin typeface="Didact Gothic"/>
                          <a:ea typeface="Didact Gothic"/>
                          <a:cs typeface="Didact Gothic"/>
                          <a:sym typeface="Didact Gothic"/>
                        </a:rPr>
                        <a:t>.block--modifier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n-GB" sz="2000" u="none" cap="none" strike="noStrike">
                          <a:solidFill>
                            <a:srgbClr val="FF0000"/>
                          </a:solidFill>
                          <a:latin typeface="Didact Gothic"/>
                          <a:ea typeface="Didact Gothic"/>
                          <a:cs typeface="Didact Gothic"/>
                          <a:sym typeface="Didact Gothic"/>
                        </a:rPr>
                        <a:t>.block__element--modifier {}</a:t>
                      </a:r>
                      <a:endParaRPr sz="2000" u="none" cap="none" strike="noStrike">
                        <a:solidFill>
                          <a:srgbClr val="FF0000"/>
                        </a:solidFill>
                        <a:latin typeface="Didact Gothic"/>
                        <a:ea typeface="Didact Gothic"/>
                        <a:cs typeface="Didact Gothic"/>
                        <a:sym typeface="Didact Gothic"/>
                      </a:endParaRPr>
                    </a:p>
                  </a:txBody>
                  <a:tcPr marT="63500" marB="63500" marR="63500" marL="63500">
                    <a:solidFill>
                      <a:srgbClr val="FFF2CC"/>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bl>
          </a:graphicData>
        </a:graphic>
      </p:graphicFrame>
      <p:sp>
        <p:nvSpPr>
          <p:cNvPr id="293" name="Google Shape;293;p13"/>
          <p:cNvSpPr txBox="1"/>
          <p:nvPr/>
        </p:nvSpPr>
        <p:spPr>
          <a:xfrm>
            <a:off x="0" y="295950"/>
            <a:ext cx="37149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MODIFICADORES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94" name="Google Shape;294;p13"/>
          <p:cNvSpPr/>
          <p:nvPr/>
        </p:nvSpPr>
        <p:spPr>
          <a:xfrm>
            <a:off x="3531125" y="2551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3</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14"/>
          <p:cNvPicPr preferRelativeResize="0"/>
          <p:nvPr/>
        </p:nvPicPr>
        <p:blipFill rotWithShape="1">
          <a:blip r:embed="rId3">
            <a:alphaModFix/>
          </a:blip>
          <a:srcRect b="0" l="0" r="0" t="0"/>
          <a:stretch/>
        </p:blipFill>
        <p:spPr>
          <a:xfrm>
            <a:off x="1452550" y="1557090"/>
            <a:ext cx="6238875" cy="885825"/>
          </a:xfrm>
          <a:prstGeom prst="rect">
            <a:avLst/>
          </a:prstGeom>
          <a:noFill/>
          <a:ln>
            <a:noFill/>
          </a:ln>
        </p:spPr>
      </p:pic>
      <p:pic>
        <p:nvPicPr>
          <p:cNvPr id="300" name="Google Shape;300;p14"/>
          <p:cNvPicPr preferRelativeResize="0"/>
          <p:nvPr/>
        </p:nvPicPr>
        <p:blipFill rotWithShape="1">
          <a:blip r:embed="rId4">
            <a:alphaModFix/>
          </a:blip>
          <a:srcRect b="0" l="0" r="0" t="0"/>
          <a:stretch/>
        </p:blipFill>
        <p:spPr>
          <a:xfrm>
            <a:off x="219388" y="3210979"/>
            <a:ext cx="8705202" cy="1448652"/>
          </a:xfrm>
          <a:prstGeom prst="rect">
            <a:avLst/>
          </a:prstGeom>
          <a:noFill/>
          <a:ln>
            <a:noFill/>
          </a:ln>
        </p:spPr>
      </p:pic>
      <p:sp>
        <p:nvSpPr>
          <p:cNvPr id="301" name="Google Shape;301;p14"/>
          <p:cNvSpPr txBox="1"/>
          <p:nvPr/>
        </p:nvSpPr>
        <p:spPr>
          <a:xfrm>
            <a:off x="1068550" y="1557100"/>
            <a:ext cx="3000000" cy="45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200"/>
              </a:spcBef>
              <a:spcAft>
                <a:spcPts val="0"/>
              </a:spcAft>
              <a:buClr>
                <a:srgbClr val="000000"/>
              </a:buClr>
              <a:buSzPts val="2000"/>
              <a:buFont typeface="Arial"/>
              <a:buNone/>
            </a:pPr>
            <a:r>
              <a:t/>
            </a:r>
            <a:endParaRPr b="1" i="0" sz="20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800"/>
              </a:spcBef>
              <a:spcAft>
                <a:spcPts val="400"/>
              </a:spcAft>
              <a:buClr>
                <a:srgbClr val="000000"/>
              </a:buClr>
              <a:buSzPts val="2000"/>
              <a:buFont typeface="Arial"/>
              <a:buNone/>
            </a:pPr>
            <a:r>
              <a:t/>
            </a:r>
            <a:endParaRPr b="1" i="0" sz="2000" u="none" cap="none" strike="noStrike">
              <a:solidFill>
                <a:srgbClr val="000000"/>
              </a:solidFill>
              <a:latin typeface="Helvetica Neue"/>
              <a:ea typeface="Helvetica Neue"/>
              <a:cs typeface="Helvetica Neue"/>
              <a:sym typeface="Helvetica Neue"/>
            </a:endParaRPr>
          </a:p>
        </p:txBody>
      </p:sp>
      <p:sp>
        <p:nvSpPr>
          <p:cNvPr id="302" name="Google Shape;302;p14"/>
          <p:cNvSpPr txBox="1"/>
          <p:nvPr/>
        </p:nvSpPr>
        <p:spPr>
          <a:xfrm>
            <a:off x="1068550" y="2775200"/>
            <a:ext cx="1070700" cy="59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n-GB" sz="2000" u="none" cap="none" strike="noStrike">
                <a:solidFill>
                  <a:schemeClr val="dk1"/>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pic>
        <p:nvPicPr>
          <p:cNvPr id="303" name="Google Shape;303;p14"/>
          <p:cNvPicPr preferRelativeResize="0"/>
          <p:nvPr/>
        </p:nvPicPr>
        <p:blipFill rotWithShape="1">
          <a:blip r:embed="rId5">
            <a:alphaModFix/>
          </a:blip>
          <a:srcRect b="0" l="0" r="0" t="0"/>
          <a:stretch/>
        </p:blipFill>
        <p:spPr>
          <a:xfrm>
            <a:off x="7957463" y="0"/>
            <a:ext cx="1186525" cy="1186525"/>
          </a:xfrm>
          <a:prstGeom prst="rect">
            <a:avLst/>
          </a:prstGeom>
          <a:noFill/>
          <a:ln>
            <a:noFill/>
          </a:ln>
        </p:spPr>
      </p:pic>
      <p:sp>
        <p:nvSpPr>
          <p:cNvPr id="304" name="Google Shape;304;p14"/>
          <p:cNvSpPr txBox="1"/>
          <p:nvPr/>
        </p:nvSpPr>
        <p:spPr>
          <a:xfrm>
            <a:off x="0" y="295950"/>
            <a:ext cx="37149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MODIFICADORES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05" name="Google Shape;305;p14"/>
          <p:cNvSpPr/>
          <p:nvPr/>
        </p:nvSpPr>
        <p:spPr>
          <a:xfrm>
            <a:off x="3531125" y="2551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3</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5"/>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11" name="Google Shape;311;p15"/>
          <p:cNvSpPr txBox="1"/>
          <p:nvPr/>
        </p:nvSpPr>
        <p:spPr>
          <a:xfrm>
            <a:off x="638525" y="4015525"/>
            <a:ext cx="7764900" cy="64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Ejemplo donde gracias al uso de BEM vamos a poder hacer reuso de clase.</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12" name="Google Shape;312;p15"/>
          <p:cNvPicPr preferRelativeResize="0"/>
          <p:nvPr/>
        </p:nvPicPr>
        <p:blipFill rotWithShape="1">
          <a:blip r:embed="rId3">
            <a:alphaModFix/>
          </a:blip>
          <a:srcRect b="0" l="0" r="0" t="0"/>
          <a:stretch/>
        </p:blipFill>
        <p:spPr>
          <a:xfrm>
            <a:off x="1672550" y="500750"/>
            <a:ext cx="5696850" cy="3418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6"/>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18" name="Google Shape;318;p16"/>
          <p:cNvSpPr txBox="1"/>
          <p:nvPr/>
        </p:nvSpPr>
        <p:spPr>
          <a:xfrm>
            <a:off x="689550" y="317800"/>
            <a:ext cx="7764900" cy="4255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El </a:t>
            </a:r>
            <a:r>
              <a:rPr b="1" i="0" lang="en-GB" sz="1800" u="none" cap="none" strike="noStrike">
                <a:solidFill>
                  <a:schemeClr val="dk1"/>
                </a:solidFill>
                <a:latin typeface="Helvetica Neue"/>
                <a:ea typeface="Helvetica Neue"/>
                <a:cs typeface="Helvetica Neue"/>
                <a:sym typeface="Helvetica Neue"/>
              </a:rPr>
              <a:t>código </a:t>
            </a:r>
            <a:r>
              <a:rPr b="0" i="0" lang="en-GB" sz="1800" u="none" cap="none" strike="noStrike">
                <a:solidFill>
                  <a:schemeClr val="dk1"/>
                </a:solidFill>
                <a:latin typeface="Helvetica Neue Light"/>
                <a:ea typeface="Helvetica Neue Light"/>
                <a:cs typeface="Helvetica Neue Light"/>
                <a:sym typeface="Helvetica Neue Light"/>
              </a:rPr>
              <a:t>de la slide anterior sería: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19" name="Google Shape;319;p16"/>
          <p:cNvPicPr preferRelativeResize="0"/>
          <p:nvPr/>
        </p:nvPicPr>
        <p:blipFill rotWithShape="1">
          <a:blip r:embed="rId3">
            <a:alphaModFix/>
          </a:blip>
          <a:srcRect b="0" l="0" r="0" t="0"/>
          <a:stretch/>
        </p:blipFill>
        <p:spPr>
          <a:xfrm>
            <a:off x="1166800" y="1646425"/>
            <a:ext cx="6810375" cy="232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7"/>
          <p:cNvSpPr txBox="1"/>
          <p:nvPr/>
        </p:nvSpPr>
        <p:spPr>
          <a:xfrm>
            <a:off x="643800" y="326100"/>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3800" u="none" cap="none" strike="noStrike">
                <a:solidFill>
                  <a:schemeClr val="dk1"/>
                </a:solidFill>
                <a:latin typeface="Anton"/>
                <a:ea typeface="Anton"/>
                <a:cs typeface="Anton"/>
                <a:sym typeface="Anton"/>
              </a:rPr>
              <a:t>BEM  </a:t>
            </a:r>
            <a:endParaRPr b="0" i="1" sz="3800" u="none" cap="none" strike="noStrike">
              <a:solidFill>
                <a:schemeClr val="dk1"/>
              </a:solidFill>
              <a:latin typeface="Anton"/>
              <a:ea typeface="Anton"/>
              <a:cs typeface="Anton"/>
              <a:sym typeface="Anton"/>
            </a:endParaRPr>
          </a:p>
        </p:txBody>
      </p:sp>
      <p:sp>
        <p:nvSpPr>
          <p:cNvPr id="325" name="Google Shape;325;p17"/>
          <p:cNvSpPr txBox="1"/>
          <p:nvPr/>
        </p:nvSpPr>
        <p:spPr>
          <a:xfrm>
            <a:off x="947150" y="2261088"/>
            <a:ext cx="3371400" cy="2339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1200"/>
              </a:spcBef>
              <a:spcAft>
                <a:spcPts val="0"/>
              </a:spcAft>
              <a:buClr>
                <a:srgbClr val="3DFFBC"/>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Añade especificidad.</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Aumenta la independencia.</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Mejora la herencia múltiple.</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Permite la reutilización.</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Entrega simplicidad.</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326" name="Google Shape;326;p17"/>
          <p:cNvPicPr preferRelativeResize="0"/>
          <p:nvPr/>
        </p:nvPicPr>
        <p:blipFill rotWithShape="1">
          <a:blip r:embed="rId3">
            <a:alphaModFix/>
          </a:blip>
          <a:srcRect b="0" l="0" r="0" t="0"/>
          <a:stretch/>
        </p:blipFill>
        <p:spPr>
          <a:xfrm flipH="1" rot="10800000">
            <a:off x="804277" y="1232702"/>
            <a:ext cx="684175" cy="684175"/>
          </a:xfrm>
          <a:prstGeom prst="rect">
            <a:avLst/>
          </a:prstGeom>
          <a:noFill/>
          <a:ln>
            <a:noFill/>
          </a:ln>
        </p:spPr>
      </p:pic>
      <p:sp>
        <p:nvSpPr>
          <p:cNvPr id="327" name="Google Shape;327;p17"/>
          <p:cNvSpPr txBox="1"/>
          <p:nvPr/>
        </p:nvSpPr>
        <p:spPr>
          <a:xfrm>
            <a:off x="1714250" y="1307688"/>
            <a:ext cx="2113200" cy="10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3000"/>
              <a:buFont typeface="Arial"/>
              <a:buNone/>
            </a:pPr>
            <a:r>
              <a:rPr b="0" i="1" lang="en-GB" sz="3000" u="none" cap="none" strike="noStrike">
                <a:solidFill>
                  <a:schemeClr val="dk1"/>
                </a:solidFill>
                <a:latin typeface="Anton"/>
                <a:ea typeface="Anton"/>
                <a:cs typeface="Anton"/>
                <a:sym typeface="Anton"/>
              </a:rPr>
              <a:t>Ventajas </a:t>
            </a:r>
            <a:endParaRPr b="0" i="1" sz="3000" u="none" cap="none" strike="noStrike">
              <a:solidFill>
                <a:schemeClr val="dk1"/>
              </a:solidFill>
              <a:latin typeface="Anton"/>
              <a:ea typeface="Anton"/>
              <a:cs typeface="Anton"/>
              <a:sym typeface="Anton"/>
            </a:endParaRPr>
          </a:p>
        </p:txBody>
      </p:sp>
      <p:sp>
        <p:nvSpPr>
          <p:cNvPr id="328" name="Google Shape;328;p17"/>
          <p:cNvSpPr txBox="1"/>
          <p:nvPr/>
        </p:nvSpPr>
        <p:spPr>
          <a:xfrm>
            <a:off x="4446750" y="2268675"/>
            <a:ext cx="4574700" cy="1757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1200"/>
              </a:spcBef>
              <a:spcAft>
                <a:spcPts val="0"/>
              </a:spcAft>
              <a:buClr>
                <a:srgbClr val="3DFFBC"/>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Las convenciones pueden ser muy largas.</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A algunas personas les puede tomar </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Clr>
                <a:srgbClr val="000000"/>
              </a:buClr>
              <a:buSzPts val="1600"/>
              <a:buFont typeface="Arial"/>
              <a:buNone/>
            </a:pPr>
            <a:r>
              <a:rPr b="0" i="0" lang="en-GB" sz="1600" u="none" cap="none" strike="noStrike">
                <a:solidFill>
                  <a:schemeClr val="dk1"/>
                </a:solidFill>
                <a:latin typeface="Helvetica Neue Light"/>
                <a:ea typeface="Helvetica Neue Light"/>
                <a:cs typeface="Helvetica Neue Light"/>
                <a:sym typeface="Helvetica Neue Light"/>
              </a:rPr>
              <a:t>tiempo aprender la metodología.</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n-GB" sz="1600" u="none" cap="none" strike="noStrike">
                <a:solidFill>
                  <a:schemeClr val="dk1"/>
                </a:solidFill>
                <a:latin typeface="Helvetica Neue Light"/>
                <a:ea typeface="Helvetica Neue Light"/>
                <a:cs typeface="Helvetica Neue Light"/>
                <a:sym typeface="Helvetica Neue Light"/>
              </a:rPr>
              <a:t>El sistema de organización puede ser difícil de implementar en proyectos pequeños.</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1200"/>
              </a:spcBef>
              <a:spcAft>
                <a:spcPts val="120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
        <p:nvSpPr>
          <p:cNvPr id="329" name="Google Shape;329;p17"/>
          <p:cNvSpPr txBox="1"/>
          <p:nvPr/>
        </p:nvSpPr>
        <p:spPr>
          <a:xfrm>
            <a:off x="5553675" y="1274163"/>
            <a:ext cx="2683800" cy="10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3000"/>
              <a:buFont typeface="Arial"/>
              <a:buNone/>
            </a:pPr>
            <a:r>
              <a:rPr b="0" i="1" lang="en-GB" sz="3000" u="none" cap="none" strike="noStrike">
                <a:solidFill>
                  <a:schemeClr val="dk1"/>
                </a:solidFill>
                <a:latin typeface="Anton"/>
                <a:ea typeface="Anton"/>
                <a:cs typeface="Anton"/>
                <a:sym typeface="Anton"/>
              </a:rPr>
              <a:t>Desventajas </a:t>
            </a:r>
            <a:endParaRPr b="0" i="1" sz="3000" u="none" cap="none" strike="noStrike">
              <a:solidFill>
                <a:schemeClr val="dk1"/>
              </a:solidFill>
              <a:latin typeface="Anton"/>
              <a:ea typeface="Anton"/>
              <a:cs typeface="Anton"/>
              <a:sym typeface="Anton"/>
            </a:endParaRPr>
          </a:p>
        </p:txBody>
      </p:sp>
      <p:pic>
        <p:nvPicPr>
          <p:cNvPr id="330" name="Google Shape;330;p17"/>
          <p:cNvPicPr preferRelativeResize="0"/>
          <p:nvPr/>
        </p:nvPicPr>
        <p:blipFill rotWithShape="1">
          <a:blip r:embed="rId4">
            <a:alphaModFix/>
          </a:blip>
          <a:srcRect b="0" l="0" r="0" t="0"/>
          <a:stretch/>
        </p:blipFill>
        <p:spPr>
          <a:xfrm flipH="1">
            <a:off x="4808277" y="1324539"/>
            <a:ext cx="684175" cy="684175"/>
          </a:xfrm>
          <a:prstGeom prst="rect">
            <a:avLst/>
          </a:prstGeom>
          <a:noFill/>
          <a:ln>
            <a:noFill/>
          </a:ln>
        </p:spPr>
      </p:pic>
      <p:sp>
        <p:nvSpPr>
          <p:cNvPr id="331" name="Google Shape;331;p17"/>
          <p:cNvSpPr/>
          <p:nvPr/>
        </p:nvSpPr>
        <p:spPr>
          <a:xfrm>
            <a:off x="4572000" y="1122600"/>
            <a:ext cx="4266000" cy="3143400"/>
          </a:xfrm>
          <a:prstGeom prst="roundRect">
            <a:avLst>
              <a:gd fmla="val 16667" name="adj"/>
            </a:avLst>
          </a:prstGeom>
          <a:no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7"/>
          <p:cNvSpPr/>
          <p:nvPr/>
        </p:nvSpPr>
        <p:spPr>
          <a:xfrm>
            <a:off x="241650" y="1122600"/>
            <a:ext cx="4205100" cy="3143400"/>
          </a:xfrm>
          <a:prstGeom prst="roundRect">
            <a:avLst>
              <a:gd fmla="val 16667" name="adj"/>
            </a:avLst>
          </a:prstGeom>
          <a:no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8"/>
          <p:cNvSpPr txBox="1"/>
          <p:nvPr/>
        </p:nvSpPr>
        <p:spPr>
          <a:xfrm>
            <a:off x="643800" y="574625"/>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3800" u="none" cap="none" strike="noStrike">
                <a:solidFill>
                  <a:schemeClr val="dk1"/>
                </a:solidFill>
                <a:latin typeface="Anton"/>
                <a:ea typeface="Anton"/>
                <a:cs typeface="Anton"/>
                <a:sym typeface="Anton"/>
              </a:rPr>
              <a:t>BEM: ¿PARA QUÉ LO USARÍAS? </a:t>
            </a:r>
            <a:endParaRPr b="0" i="1" sz="3800" u="none" cap="none" strike="noStrike">
              <a:solidFill>
                <a:schemeClr val="dk1"/>
              </a:solidFill>
              <a:latin typeface="Anton"/>
              <a:ea typeface="Anton"/>
              <a:cs typeface="Anton"/>
              <a:sym typeface="Anton"/>
            </a:endParaRPr>
          </a:p>
        </p:txBody>
      </p:sp>
      <p:sp>
        <p:nvSpPr>
          <p:cNvPr id="338" name="Google Shape;338;p18"/>
          <p:cNvSpPr txBox="1"/>
          <p:nvPr/>
        </p:nvSpPr>
        <p:spPr>
          <a:xfrm>
            <a:off x="1118750" y="1659625"/>
            <a:ext cx="6726000" cy="3000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Para simplificar nuestro CSS y conseguir un estilo consistente, por lo que nuestro código será mucho más legible y fácil de mantener.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Si estamos usando Bootstrap y queremos modificar ciertas clases.</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Cuando trabajamos en equipo y cada miembro tiene una manera distinta de escribir CSS.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39" name="Google Shape;339;p18"/>
          <p:cNvPicPr preferRelativeResize="0"/>
          <p:nvPr/>
        </p:nvPicPr>
        <p:blipFill rotWithShape="1">
          <a:blip r:embed="rId3">
            <a:alphaModFix/>
          </a:blip>
          <a:srcRect b="0" l="0" r="0" t="0"/>
          <a:stretch/>
        </p:blipFill>
        <p:spPr>
          <a:xfrm>
            <a:off x="7344112" y="139650"/>
            <a:ext cx="1634174" cy="63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9"/>
          <p:cNvSpPr txBox="1"/>
          <p:nvPr/>
        </p:nvSpPr>
        <p:spPr>
          <a:xfrm>
            <a:off x="1453047" y="5060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PROPIEDADES DE LA CAJA</a:t>
            </a:r>
            <a:endParaRPr b="0" i="1" sz="4000" u="none" cap="none" strike="noStrike">
              <a:solidFill>
                <a:srgbClr val="000000"/>
              </a:solidFill>
              <a:latin typeface="Anton"/>
              <a:ea typeface="Anton"/>
              <a:cs typeface="Anton"/>
              <a:sym typeface="Anton"/>
            </a:endParaRPr>
          </a:p>
        </p:txBody>
      </p:sp>
      <p:sp>
        <p:nvSpPr>
          <p:cNvPr id="345" name="Google Shape;345;p19"/>
          <p:cNvSpPr txBox="1"/>
          <p:nvPr/>
        </p:nvSpPr>
        <p:spPr>
          <a:xfrm>
            <a:off x="711750" y="1338463"/>
            <a:ext cx="8042700" cy="996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highlight>
                  <a:srgbClr val="E0FF00"/>
                </a:highlight>
                <a:latin typeface="Helvetica Neue Light"/>
                <a:ea typeface="Helvetica Neue Light"/>
                <a:cs typeface="Helvetica Neue Light"/>
                <a:sym typeface="Helvetica Neue Light"/>
              </a:rPr>
              <a:t>Todos los elementos del HTML son cajas.</a:t>
            </a:r>
            <a:r>
              <a:rPr b="0" i="0" lang="en-GB" sz="1800" u="none" cap="none" strike="noStrike">
                <a:solidFill>
                  <a:srgbClr val="000000"/>
                </a:solidFill>
                <a:latin typeface="Helvetica Neue Light"/>
                <a:ea typeface="Helvetica Neue Light"/>
                <a:cs typeface="Helvetica Neue Light"/>
                <a:sym typeface="Helvetica Neue Light"/>
              </a:rPr>
              <a:t> Un </a:t>
            </a:r>
            <a:r>
              <a:rPr b="0" i="1" lang="en-GB" sz="1800" u="none" cap="none" strike="noStrike">
                <a:solidFill>
                  <a:srgbClr val="000000"/>
                </a:solidFill>
                <a:latin typeface="Helvetica Neue Light"/>
                <a:ea typeface="Helvetica Neue Light"/>
                <a:cs typeface="Helvetica Neue Light"/>
                <a:sym typeface="Helvetica Neue Light"/>
              </a:rPr>
              <a:t>&lt;strong&gt;</a:t>
            </a:r>
            <a:r>
              <a:rPr b="0" i="0" lang="en-GB" sz="1800" u="none" cap="none" strike="noStrike">
                <a:solidFill>
                  <a:srgbClr val="000000"/>
                </a:solidFill>
                <a:latin typeface="Helvetica Neue Light"/>
                <a:ea typeface="Helvetica Neue Light"/>
                <a:cs typeface="Helvetica Neue Light"/>
                <a:sym typeface="Helvetica Neue Light"/>
              </a:rPr>
              <a:t>, un </a:t>
            </a:r>
            <a:r>
              <a:rPr b="0" i="1" lang="en-GB" sz="1800" u="none" cap="none" strike="noStrike">
                <a:solidFill>
                  <a:srgbClr val="000000"/>
                </a:solidFill>
                <a:latin typeface="Helvetica Neue Light"/>
                <a:ea typeface="Helvetica Neue Light"/>
                <a:cs typeface="Helvetica Neue Light"/>
                <a:sym typeface="Helvetica Neue Light"/>
              </a:rPr>
              <a:t>&lt;h2&gt;</a:t>
            </a:r>
            <a:r>
              <a:rPr b="0" i="0" lang="en-GB" sz="1800" u="none" cap="none" strike="noStrike">
                <a:solidFill>
                  <a:srgbClr val="000000"/>
                </a:solidFill>
                <a:latin typeface="Helvetica Neue Light"/>
                <a:ea typeface="Helvetica Neue Light"/>
                <a:cs typeface="Helvetica Neue Light"/>
                <a:sym typeface="Helvetica Neue Light"/>
              </a:rPr>
              <a:t> y demás, son rectangulares: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46" name="Google Shape;346;p19"/>
          <p:cNvSpPr txBox="1"/>
          <p:nvPr/>
        </p:nvSpPr>
        <p:spPr>
          <a:xfrm>
            <a:off x="5523175" y="2401750"/>
            <a:ext cx="3000000" cy="2190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En los elementos de </a:t>
            </a:r>
            <a:r>
              <a:rPr b="1" i="0" lang="en-GB" sz="1800" u="none" cap="none" strike="noStrike">
                <a:solidFill>
                  <a:srgbClr val="000000"/>
                </a:solidFill>
                <a:latin typeface="Helvetica Neue"/>
                <a:ea typeface="Helvetica Neue"/>
                <a:cs typeface="Helvetica Neue"/>
                <a:sym typeface="Helvetica Neue"/>
              </a:rPr>
              <a:t>línea</a:t>
            </a:r>
            <a:r>
              <a:rPr b="0" i="0" lang="en-GB" sz="1800" u="none" cap="none" strike="noStrike">
                <a:solidFill>
                  <a:srgbClr val="000000"/>
                </a:solidFill>
                <a:latin typeface="Helvetica Neue Light"/>
                <a:ea typeface="Helvetica Neue Light"/>
                <a:cs typeface="Helvetica Neue Light"/>
                <a:sym typeface="Helvetica Neue Light"/>
              </a:rPr>
              <a:t>, se verá uno al lado del otro.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En cambio en los de </a:t>
            </a:r>
            <a:r>
              <a:rPr b="1" i="0" lang="en-GB" sz="1800" u="none" cap="none" strike="noStrike">
                <a:solidFill>
                  <a:srgbClr val="000000"/>
                </a:solidFill>
                <a:latin typeface="Helvetica Neue"/>
                <a:ea typeface="Helvetica Neue"/>
                <a:cs typeface="Helvetica Neue"/>
                <a:sym typeface="Helvetica Neue"/>
              </a:rPr>
              <a:t>bloque</a:t>
            </a:r>
            <a:r>
              <a:rPr b="0" i="0" lang="en-GB" sz="1800" u="none" cap="none" strike="noStrike">
                <a:solidFill>
                  <a:srgbClr val="000000"/>
                </a:solidFill>
                <a:latin typeface="Helvetica Neue Light"/>
                <a:ea typeface="Helvetica Neue Light"/>
                <a:cs typeface="Helvetica Neue Light"/>
                <a:sym typeface="Helvetica Neue Light"/>
              </a:rPr>
              <a:t>, uno debajo del otro.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47" name="Google Shape;347;p19"/>
          <p:cNvPicPr preferRelativeResize="0"/>
          <p:nvPr/>
        </p:nvPicPr>
        <p:blipFill rotWithShape="1">
          <a:blip r:embed="rId3">
            <a:alphaModFix/>
          </a:blip>
          <a:srcRect b="0" l="0" r="0" t="0"/>
          <a:stretch/>
        </p:blipFill>
        <p:spPr>
          <a:xfrm>
            <a:off x="894625" y="2334475"/>
            <a:ext cx="4519412" cy="219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
          <p:cNvSpPr txBox="1"/>
          <p:nvPr/>
        </p:nvSpPr>
        <p:spPr>
          <a:xfrm>
            <a:off x="1057650" y="535700"/>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SELECCIÓN DE HTML MEDIANTE CSS</a:t>
            </a:r>
            <a:endParaRPr b="0" i="1" sz="4000" u="none" cap="none" strike="noStrike">
              <a:solidFill>
                <a:srgbClr val="000000"/>
              </a:solidFill>
              <a:latin typeface="Anton"/>
              <a:ea typeface="Anton"/>
              <a:cs typeface="Anton"/>
              <a:sym typeface="Anton"/>
            </a:endParaRPr>
          </a:p>
        </p:txBody>
      </p:sp>
      <p:sp>
        <p:nvSpPr>
          <p:cNvPr id="193" name="Google Shape;193;p2"/>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n-GB" sz="2000" u="none" cap="none" strike="noStrike">
                <a:solidFill>
                  <a:srgbClr val="000000"/>
                </a:solidFill>
                <a:latin typeface="Helvetica Neue"/>
                <a:ea typeface="Helvetica Neue"/>
                <a:cs typeface="Helvetica Neue"/>
                <a:sym typeface="Helvetica Neue"/>
              </a:rPr>
              <a:t>Tres posibilidades</a:t>
            </a:r>
            <a:endParaRPr b="0" i="0" sz="2000" u="none" cap="none" strike="noStrike">
              <a:solidFill>
                <a:srgbClr val="000000"/>
              </a:solidFill>
              <a:latin typeface="Helvetica Neue"/>
              <a:ea typeface="Helvetica Neue"/>
              <a:cs typeface="Helvetica Neue"/>
              <a:sym typeface="Helvetica Neue"/>
            </a:endParaRPr>
          </a:p>
        </p:txBody>
      </p:sp>
      <p:sp>
        <p:nvSpPr>
          <p:cNvPr id="194" name="Google Shape;194;p2"/>
          <p:cNvSpPr txBox="1"/>
          <p:nvPr/>
        </p:nvSpPr>
        <p:spPr>
          <a:xfrm>
            <a:off x="4815675" y="1833075"/>
            <a:ext cx="3888600" cy="2736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300" u="none" cap="none" strike="noStrike">
                <a:solidFill>
                  <a:srgbClr val="800000"/>
                </a:solidFill>
                <a:latin typeface="Consolas"/>
                <a:ea typeface="Consolas"/>
                <a:cs typeface="Consolas"/>
                <a:sym typeface="Consolas"/>
              </a:rPr>
              <a:t>h1</a:t>
            </a:r>
            <a:r>
              <a:rPr b="0" i="0" lang="en-GB"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300" u="none" cap="none" strike="noStrike">
                <a:solidFill>
                  <a:schemeClr val="dk1"/>
                </a:solidFill>
                <a:latin typeface="Consolas"/>
                <a:ea typeface="Consolas"/>
                <a:cs typeface="Consolas"/>
                <a:sym typeface="Consolas"/>
              </a:rPr>
              <a:t>   propiedad: valor;</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300" u="none" cap="none" strike="noStrike">
                <a:solidFill>
                  <a:srgbClr val="800000"/>
                </a:solidFill>
                <a:latin typeface="Consolas"/>
                <a:ea typeface="Consolas"/>
                <a:cs typeface="Consolas"/>
                <a:sym typeface="Consolas"/>
              </a:rPr>
              <a:t>.clase</a:t>
            </a:r>
            <a:r>
              <a:rPr b="0" i="0" lang="en-GB"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300" u="none" cap="none" strike="noStrike">
                <a:solidFill>
                  <a:schemeClr val="dk1"/>
                </a:solidFill>
                <a:latin typeface="Consolas"/>
                <a:ea typeface="Consolas"/>
                <a:cs typeface="Consolas"/>
                <a:sym typeface="Consolas"/>
              </a:rPr>
              <a:t>   propiedad: valor;</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300" u="none" cap="none" strike="noStrike">
                <a:solidFill>
                  <a:srgbClr val="800000"/>
                </a:solidFill>
                <a:latin typeface="Consolas"/>
                <a:ea typeface="Consolas"/>
                <a:cs typeface="Consolas"/>
                <a:sym typeface="Consolas"/>
              </a:rPr>
              <a:t>#id</a:t>
            </a:r>
            <a:r>
              <a:rPr b="0" i="0" lang="en-GB"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300" u="none" cap="none" strike="noStrike">
                <a:solidFill>
                  <a:schemeClr val="dk1"/>
                </a:solidFill>
                <a:latin typeface="Consolas"/>
                <a:ea typeface="Consolas"/>
                <a:cs typeface="Consolas"/>
                <a:sym typeface="Consolas"/>
              </a:rPr>
              <a:t>   propiedad: valor;</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2"/>
          <p:cNvCxnSpPr/>
          <p:nvPr/>
        </p:nvCxnSpPr>
        <p:spPr>
          <a:xfrm>
            <a:off x="3645763" y="2208963"/>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196" name="Google Shape;196;p2"/>
          <p:cNvSpPr txBox="1"/>
          <p:nvPr/>
        </p:nvSpPr>
        <p:spPr>
          <a:xfrm>
            <a:off x="395650" y="19463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1" i="0" lang="en-GB" sz="2000" u="none" cap="none" strike="noStrike">
                <a:solidFill>
                  <a:schemeClr val="dk1"/>
                </a:solidFill>
                <a:highlight>
                  <a:srgbClr val="EF89D2"/>
                </a:highlight>
                <a:latin typeface="Helvetica Neue"/>
                <a:ea typeface="Helvetica Neue"/>
                <a:cs typeface="Helvetica Neue"/>
                <a:sym typeface="Helvetica Neue"/>
              </a:rPr>
              <a:t>Por etiqueta</a:t>
            </a:r>
            <a:endParaRPr b="1" i="0" sz="2000" u="none" cap="none" strike="noStrike">
              <a:solidFill>
                <a:schemeClr val="dk1"/>
              </a:solidFill>
              <a:highlight>
                <a:srgbClr val="EF89D2"/>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txBox="1"/>
          <p:nvPr/>
        </p:nvSpPr>
        <p:spPr>
          <a:xfrm>
            <a:off x="378725" y="28959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n-GB" sz="2000" u="none" cap="none" strike="noStrike">
                <a:solidFill>
                  <a:schemeClr val="dk1"/>
                </a:solidFill>
                <a:highlight>
                  <a:srgbClr val="EF89D2"/>
                </a:highlight>
                <a:latin typeface="Helvetica Neue"/>
                <a:ea typeface="Helvetica Neue"/>
                <a:cs typeface="Helvetica Neue"/>
                <a:sym typeface="Helvetica Neue"/>
              </a:rPr>
              <a:t>Por clase</a:t>
            </a:r>
            <a:br>
              <a:rPr b="1" i="0" lang="en-GB" sz="2000" u="none" cap="none" strike="noStrike">
                <a:solidFill>
                  <a:schemeClr val="dk1"/>
                </a:solidFill>
                <a:highlight>
                  <a:srgbClr val="EF89D2"/>
                </a:highlight>
                <a:latin typeface="Helvetica Neue"/>
                <a:ea typeface="Helvetica Neue"/>
                <a:cs typeface="Helvetica Neue"/>
                <a:sym typeface="Helvetica Neue"/>
              </a:rPr>
            </a:br>
            <a:r>
              <a:rPr b="0" i="0" lang="en-GB" sz="1600" u="none" cap="none" strike="noStrike">
                <a:solidFill>
                  <a:srgbClr val="999999"/>
                </a:solidFill>
                <a:latin typeface="Helvetica Neue Light"/>
                <a:ea typeface="Helvetica Neue Light"/>
                <a:cs typeface="Helvetica Neue Light"/>
                <a:sym typeface="Helvetica Neue Light"/>
              </a:rPr>
              <a:t>(anteponiendo el “.”)</a:t>
            </a:r>
            <a:endParaRPr b="0" i="0" sz="1600" u="none" cap="none" strike="noStrike">
              <a:solidFill>
                <a:srgbClr val="999999"/>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8" name="Google Shape;198;p2"/>
          <p:cNvCxnSpPr/>
          <p:nvPr/>
        </p:nvCxnSpPr>
        <p:spPr>
          <a:xfrm>
            <a:off x="3637288" y="3195825"/>
            <a:ext cx="994800" cy="11400"/>
          </a:xfrm>
          <a:prstGeom prst="straightConnector1">
            <a:avLst/>
          </a:prstGeom>
          <a:noFill/>
          <a:ln cap="flat" cmpd="sng" w="28575">
            <a:solidFill>
              <a:srgbClr val="EF89D2"/>
            </a:solidFill>
            <a:prstDash val="solid"/>
            <a:round/>
            <a:headEnd len="sm" w="sm" type="none"/>
            <a:tailEnd len="med" w="med" type="triangle"/>
          </a:ln>
        </p:spPr>
      </p:cxnSp>
      <p:cxnSp>
        <p:nvCxnSpPr>
          <p:cNvPr id="199" name="Google Shape;199;p2"/>
          <p:cNvCxnSpPr/>
          <p:nvPr/>
        </p:nvCxnSpPr>
        <p:spPr>
          <a:xfrm>
            <a:off x="3687963" y="4083000"/>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200" name="Google Shape;200;p2"/>
          <p:cNvSpPr txBox="1"/>
          <p:nvPr/>
        </p:nvSpPr>
        <p:spPr>
          <a:xfrm>
            <a:off x="395650" y="38455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n-GB" sz="2000" u="none" cap="none" strike="noStrike">
                <a:solidFill>
                  <a:schemeClr val="dk1"/>
                </a:solidFill>
                <a:highlight>
                  <a:srgbClr val="EF89D2"/>
                </a:highlight>
                <a:latin typeface="Helvetica Neue"/>
                <a:ea typeface="Helvetica Neue"/>
                <a:cs typeface="Helvetica Neue"/>
                <a:sym typeface="Helvetica Neue"/>
              </a:rPr>
              <a:t>Por ID</a:t>
            </a:r>
            <a:br>
              <a:rPr b="0" i="0" lang="en-GB" sz="2000" u="none" cap="none" strike="noStrike">
                <a:solidFill>
                  <a:schemeClr val="dk1"/>
                </a:solidFill>
                <a:highlight>
                  <a:srgbClr val="EF89D2"/>
                </a:highlight>
                <a:latin typeface="Didact Gothic"/>
                <a:ea typeface="Didact Gothic"/>
                <a:cs typeface="Didact Gothic"/>
                <a:sym typeface="Didact Gothic"/>
              </a:rPr>
            </a:br>
            <a:r>
              <a:rPr b="0" i="0" lang="en-GB" sz="1600" u="none" cap="none" strike="noStrike">
                <a:solidFill>
                  <a:srgbClr val="999999"/>
                </a:solidFill>
                <a:latin typeface="Didact Gothic"/>
                <a:ea typeface="Didact Gothic"/>
                <a:cs typeface="Didact Gothic"/>
                <a:sym typeface="Didact Gothic"/>
              </a:rPr>
              <a:t>(anteponiendo el “#”)</a:t>
            </a:r>
            <a:endParaRPr b="0" i="0" sz="1600" u="none" cap="none" strike="noStrike">
              <a:solidFill>
                <a:srgbClr val="99999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2"/>
          <p:cNvPicPr preferRelativeResize="0"/>
          <p:nvPr/>
        </p:nvPicPr>
        <p:blipFill rotWithShape="1">
          <a:blip r:embed="rId3">
            <a:alphaModFix/>
          </a:blip>
          <a:srcRect b="0" l="0" r="0" t="0"/>
          <a:stretch/>
        </p:blipFill>
        <p:spPr>
          <a:xfrm>
            <a:off x="7957463" y="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351" name="Shape 351"/>
        <p:cNvGrpSpPr/>
        <p:nvPr/>
      </p:nvGrpSpPr>
      <p:grpSpPr>
        <a:xfrm>
          <a:off x="0" y="0"/>
          <a:ext cx="0" cy="0"/>
          <a:chOff x="0" y="0"/>
          <a:chExt cx="0" cy="0"/>
        </a:xfrm>
      </p:grpSpPr>
      <p:sp>
        <p:nvSpPr>
          <p:cNvPr id="352" name="Google Shape;352;p20"/>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53" name="Google Shape;353;p20"/>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n-GB" sz="4000" u="none" cap="none" strike="noStrike">
                <a:solidFill>
                  <a:srgbClr val="000000"/>
                </a:solidFill>
                <a:latin typeface="Anton"/>
                <a:ea typeface="Anton"/>
                <a:cs typeface="Anton"/>
                <a:sym typeface="Anton"/>
              </a:rPr>
              <a:t>BOX MODEL</a:t>
            </a:r>
            <a:endParaRPr b="0" i="0" sz="4000" u="none" cap="none" strike="noStrike">
              <a:solidFill>
                <a:srgbClr val="000000"/>
              </a:solidFill>
              <a:latin typeface="Anton"/>
              <a:ea typeface="Anton"/>
              <a:cs typeface="Anton"/>
              <a:sym typeface="Anton"/>
            </a:endParaRPr>
          </a:p>
        </p:txBody>
      </p:sp>
      <p:sp>
        <p:nvSpPr>
          <p:cNvPr id="354" name="Google Shape;354;p20"/>
          <p:cNvSpPr txBox="1"/>
          <p:nvPr/>
        </p:nvSpPr>
        <p:spPr>
          <a:xfrm>
            <a:off x="916350" y="1030750"/>
            <a:ext cx="7311300" cy="268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chemeClr val="dk1"/>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1" i="0" lang="en-GB" sz="2000" u="none" cap="none" strike="noStrike">
                <a:solidFill>
                  <a:schemeClr val="dk1"/>
                </a:solidFill>
                <a:latin typeface="Helvetica Neue"/>
                <a:ea typeface="Helvetica Neue"/>
                <a:cs typeface="Helvetica Neue"/>
                <a:sym typeface="Helvetica Neue"/>
              </a:rPr>
              <a:t>👉 </a:t>
            </a:r>
            <a:r>
              <a:rPr b="0" i="0" lang="en-GB" sz="2200" u="none" cap="none" strike="noStrike">
                <a:solidFill>
                  <a:srgbClr val="000000"/>
                </a:solidFill>
                <a:latin typeface="Helvetica Neue Light"/>
                <a:ea typeface="Helvetica Neue Light"/>
                <a:cs typeface="Helvetica Neue Light"/>
                <a:sym typeface="Helvetica Neue Light"/>
              </a:rPr>
              <a:t>Ese concepto de que “todo es una caja”, da lugar a algo llamado en web como </a:t>
            </a:r>
            <a:r>
              <a:rPr b="1" i="0" lang="en-GB" sz="2200" u="none" cap="none" strike="noStrike">
                <a:solidFill>
                  <a:srgbClr val="000000"/>
                </a:solidFill>
                <a:latin typeface="Helvetica Neue"/>
                <a:ea typeface="Helvetica Neue"/>
                <a:cs typeface="Helvetica Neue"/>
                <a:sym typeface="Helvetica Neue"/>
              </a:rPr>
              <a:t>box model</a:t>
            </a:r>
            <a:r>
              <a:rPr b="0" i="0" lang="en-GB" sz="2200" u="none" cap="none" strike="noStrike">
                <a:solidFill>
                  <a:srgbClr val="000000"/>
                </a:solidFill>
                <a:latin typeface="Helvetica Neue Light"/>
                <a:ea typeface="Helvetica Neue Light"/>
                <a:cs typeface="Helvetica Neue Light"/>
                <a:sym typeface="Helvetica Neue Light"/>
              </a:rPr>
              <a:t>.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1" i="0" lang="en-GB" sz="2000" u="none" cap="none" strike="noStrike">
                <a:solidFill>
                  <a:schemeClr val="dk1"/>
                </a:solidFill>
                <a:latin typeface="Helvetica Neue"/>
                <a:ea typeface="Helvetica Neue"/>
                <a:cs typeface="Helvetica Neue"/>
                <a:sym typeface="Helvetica Neue"/>
              </a:rPr>
              <a:t>👉 </a:t>
            </a:r>
            <a:r>
              <a:rPr b="0" i="0" lang="en-GB" sz="2200" u="none" cap="none" strike="noStrike">
                <a:solidFill>
                  <a:srgbClr val="000000"/>
                </a:solidFill>
                <a:latin typeface="Helvetica Neue Light"/>
                <a:ea typeface="Helvetica Neue Light"/>
                <a:cs typeface="Helvetica Neue Light"/>
                <a:sym typeface="Helvetica Neue Light"/>
              </a:rPr>
              <a:t>Sin importar si son de línea o de bloque (pero tienen su incidencia en lo que sean), todas las etiquetas tienen propiedades en común.</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1"/>
          <p:cNvSpPr txBox="1"/>
          <p:nvPr/>
        </p:nvSpPr>
        <p:spPr>
          <a:xfrm>
            <a:off x="1453047" y="4605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PROPIEDADES EN COMÚN</a:t>
            </a:r>
            <a:endParaRPr b="0" i="1" sz="4000" u="none" cap="none" strike="noStrike">
              <a:solidFill>
                <a:srgbClr val="000000"/>
              </a:solidFill>
              <a:latin typeface="Anton"/>
              <a:ea typeface="Anton"/>
              <a:cs typeface="Anton"/>
              <a:sym typeface="Anton"/>
            </a:endParaRPr>
          </a:p>
        </p:txBody>
      </p:sp>
      <p:pic>
        <p:nvPicPr>
          <p:cNvPr id="360" name="Google Shape;360;p21"/>
          <p:cNvPicPr preferRelativeResize="0"/>
          <p:nvPr/>
        </p:nvPicPr>
        <p:blipFill rotWithShape="1">
          <a:blip r:embed="rId3">
            <a:alphaModFix/>
          </a:blip>
          <a:srcRect b="0" l="0" r="0" t="0"/>
          <a:stretch/>
        </p:blipFill>
        <p:spPr>
          <a:xfrm>
            <a:off x="726050" y="1445631"/>
            <a:ext cx="3988823" cy="3157551"/>
          </a:xfrm>
          <a:prstGeom prst="rect">
            <a:avLst/>
          </a:prstGeom>
          <a:noFill/>
          <a:ln>
            <a:noFill/>
          </a:ln>
        </p:spPr>
      </p:pic>
      <p:sp>
        <p:nvSpPr>
          <p:cNvPr id="361" name="Google Shape;361;p21"/>
          <p:cNvSpPr txBox="1"/>
          <p:nvPr/>
        </p:nvSpPr>
        <p:spPr>
          <a:xfrm>
            <a:off x="4788075" y="1433950"/>
            <a:ext cx="3722400" cy="31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3C78D8"/>
                </a:solidFill>
                <a:latin typeface="Helvetica Neue"/>
                <a:ea typeface="Helvetica Neue"/>
                <a:cs typeface="Helvetica Neue"/>
                <a:sym typeface="Helvetica Neue"/>
              </a:rPr>
              <a:t>CONTENT</a:t>
            </a:r>
            <a:r>
              <a:rPr b="1" i="0" lang="en-GB" sz="1600" u="none" cap="none" strike="noStrike">
                <a:solidFill>
                  <a:srgbClr val="000000"/>
                </a:solidFill>
                <a:latin typeface="Helvetica Neue"/>
                <a:ea typeface="Helvetica Neue"/>
                <a:cs typeface="Helvetica Neue"/>
                <a:sym typeface="Helvetica Neue"/>
              </a:rPr>
              <a:t>:</a:t>
            </a:r>
            <a:r>
              <a:rPr b="0" i="0" lang="en-GB" sz="1600" u="none" cap="none" strike="noStrike">
                <a:solidFill>
                  <a:srgbClr val="000000"/>
                </a:solidFill>
                <a:latin typeface="Helvetica Neue Light"/>
                <a:ea typeface="Helvetica Neue Light"/>
                <a:cs typeface="Helvetica Neue Light"/>
                <a:sym typeface="Helvetica Neue Light"/>
              </a:rPr>
              <a:t> el espacio para el texto o imagen.</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6AA84F"/>
                </a:solidFill>
                <a:latin typeface="Helvetica Neue"/>
                <a:ea typeface="Helvetica Neue"/>
                <a:cs typeface="Helvetica Neue"/>
                <a:sym typeface="Helvetica Neue"/>
              </a:rPr>
              <a:t>PADDING</a:t>
            </a:r>
            <a:r>
              <a:rPr b="1" i="0" lang="en-GB" sz="1600" u="none" cap="none" strike="noStrike">
                <a:solidFill>
                  <a:schemeClr val="dk1"/>
                </a:solidFill>
                <a:latin typeface="Helvetica Neue"/>
                <a:ea typeface="Helvetica Neue"/>
                <a:cs typeface="Helvetica Neue"/>
                <a:sym typeface="Helvetica Neue"/>
              </a:rPr>
              <a:t>:</a:t>
            </a:r>
            <a:r>
              <a:rPr b="0" i="0" lang="en-GB" sz="1600" u="none" cap="none" strike="noStrike">
                <a:solidFill>
                  <a:schemeClr val="dk1"/>
                </a:solidFill>
                <a:latin typeface="Helvetica Neue Light"/>
                <a:ea typeface="Helvetica Neue Light"/>
                <a:cs typeface="Helvetica Neue Light"/>
                <a:sym typeface="Helvetica Neue Light"/>
              </a:rPr>
              <a:t> separación entre el borde y el contenido de la caja. Es un espacio interior.</a:t>
            </a:r>
            <a:br>
              <a:rPr b="0" i="0" lang="en-GB" sz="1600" u="none" cap="none" strike="noStrike">
                <a:solidFill>
                  <a:srgbClr val="000000"/>
                </a:solidFill>
                <a:latin typeface="Helvetica Neue Light"/>
                <a:ea typeface="Helvetica Neue Light"/>
                <a:cs typeface="Helvetica Neue Light"/>
                <a:sym typeface="Helvetica Neue Light"/>
              </a:rPr>
            </a:b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F1C232"/>
                </a:solidFill>
                <a:latin typeface="Helvetica Neue"/>
                <a:ea typeface="Helvetica Neue"/>
                <a:cs typeface="Helvetica Neue"/>
                <a:sym typeface="Helvetica Neue"/>
              </a:rPr>
              <a:t>BORDER</a:t>
            </a:r>
            <a:r>
              <a:rPr b="1" i="0" lang="en-GB" sz="1600" u="none" cap="none" strike="noStrike">
                <a:solidFill>
                  <a:srgbClr val="000000"/>
                </a:solidFill>
                <a:latin typeface="Helvetica Neue"/>
                <a:ea typeface="Helvetica Neue"/>
                <a:cs typeface="Helvetica Neue"/>
                <a:sym typeface="Helvetica Neue"/>
              </a:rPr>
              <a:t>:</a:t>
            </a:r>
            <a:r>
              <a:rPr b="0" i="0" lang="en-GB" sz="1600" u="none" cap="none" strike="noStrike">
                <a:solidFill>
                  <a:srgbClr val="000000"/>
                </a:solidFill>
                <a:latin typeface="Helvetica Neue Light"/>
                <a:ea typeface="Helvetica Neue Light"/>
                <a:cs typeface="Helvetica Neue Light"/>
                <a:sym typeface="Helvetica Neue Light"/>
              </a:rPr>
              <a:t> el límite entre el elemento y el espacio externo.</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E06666"/>
                </a:solidFill>
                <a:latin typeface="Helvetica Neue"/>
                <a:ea typeface="Helvetica Neue"/>
                <a:cs typeface="Helvetica Neue"/>
                <a:sym typeface="Helvetica Neue"/>
              </a:rPr>
              <a:t>MARGIN</a:t>
            </a:r>
            <a:r>
              <a:rPr b="1" i="0" lang="en-GB" sz="1600" u="none" cap="none" strike="noStrike">
                <a:solidFill>
                  <a:srgbClr val="000000"/>
                </a:solidFill>
                <a:latin typeface="Helvetica Neue"/>
                <a:ea typeface="Helvetica Neue"/>
                <a:cs typeface="Helvetica Neue"/>
                <a:sym typeface="Helvetica Neue"/>
              </a:rPr>
              <a:t>:</a:t>
            </a:r>
            <a:r>
              <a:rPr b="0" i="0" lang="en-GB" sz="1600" u="none" cap="none" strike="noStrike">
                <a:solidFill>
                  <a:srgbClr val="000000"/>
                </a:solidFill>
                <a:latin typeface="Helvetica Neue Light"/>
                <a:ea typeface="Helvetica Neue Light"/>
                <a:cs typeface="Helvetica Neue Light"/>
                <a:sym typeface="Helvetica Neue Light"/>
              </a:rPr>
              <a:t> separación entre el borde y el afuera de la caja. Es un espacio exterior.</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2"/>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EJEMPLO 2</a:t>
            </a:r>
            <a:endParaRPr b="0" i="1" sz="4000" u="none" cap="none" strike="noStrike">
              <a:solidFill>
                <a:srgbClr val="000000"/>
              </a:solidFill>
              <a:latin typeface="Anton"/>
              <a:ea typeface="Anton"/>
              <a:cs typeface="Anton"/>
              <a:sym typeface="Anton"/>
            </a:endParaRPr>
          </a:p>
        </p:txBody>
      </p:sp>
      <p:pic>
        <p:nvPicPr>
          <p:cNvPr id="367" name="Google Shape;367;p22"/>
          <p:cNvPicPr preferRelativeResize="0"/>
          <p:nvPr/>
        </p:nvPicPr>
        <p:blipFill rotWithShape="1">
          <a:blip r:embed="rId3">
            <a:alphaModFix/>
          </a:blip>
          <a:srcRect b="0" l="0" r="0" t="0"/>
          <a:stretch/>
        </p:blipFill>
        <p:spPr>
          <a:xfrm>
            <a:off x="1324500" y="1373775"/>
            <a:ext cx="6495001" cy="316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23"/>
          <p:cNvPicPr preferRelativeResize="0"/>
          <p:nvPr/>
        </p:nvPicPr>
        <p:blipFill rotWithShape="1">
          <a:blip r:embed="rId3">
            <a:alphaModFix/>
          </a:blip>
          <a:srcRect b="0" l="0" r="0" t="0"/>
          <a:stretch/>
        </p:blipFill>
        <p:spPr>
          <a:xfrm>
            <a:off x="152400" y="152400"/>
            <a:ext cx="8711775" cy="4680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4"/>
          <p:cNvSpPr txBox="1"/>
          <p:nvPr/>
        </p:nvSpPr>
        <p:spPr>
          <a:xfrm>
            <a:off x="1453047" y="4155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ALTO Y ANCHO</a:t>
            </a:r>
            <a:endParaRPr b="0" i="1" sz="4000" u="none" cap="none" strike="noStrike">
              <a:solidFill>
                <a:srgbClr val="000000"/>
              </a:solidFill>
              <a:latin typeface="Anton"/>
              <a:ea typeface="Anton"/>
              <a:cs typeface="Anton"/>
              <a:sym typeface="Anton"/>
            </a:endParaRPr>
          </a:p>
        </p:txBody>
      </p:sp>
      <p:sp>
        <p:nvSpPr>
          <p:cNvPr id="378" name="Google Shape;378;p24"/>
          <p:cNvSpPr txBox="1"/>
          <p:nvPr/>
        </p:nvSpPr>
        <p:spPr>
          <a:xfrm>
            <a:off x="776600" y="17039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800000"/>
                </a:solidFill>
                <a:latin typeface="Consolas"/>
                <a:ea typeface="Consolas"/>
                <a:cs typeface="Consolas"/>
                <a:sym typeface="Consolas"/>
              </a:rPr>
              <a:t>div</a:t>
            </a:r>
            <a:r>
              <a:rPr b="0" i="0" lang="en-GB"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FF0000"/>
                </a:solidFill>
                <a:latin typeface="Consolas"/>
                <a:ea typeface="Consolas"/>
                <a:cs typeface="Consolas"/>
                <a:sym typeface="Consolas"/>
              </a:rPr>
              <a:t>background-color</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451A5"/>
                </a:solidFill>
                <a:latin typeface="Consolas"/>
                <a:ea typeface="Consolas"/>
                <a:cs typeface="Consolas"/>
                <a:sym typeface="Consolas"/>
              </a:rPr>
              <a:t>beige</a:t>
            </a:r>
            <a:r>
              <a:rPr b="0" i="0" lang="en-GB"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FF0000"/>
                </a:solidFill>
                <a:latin typeface="Consolas"/>
                <a:ea typeface="Consolas"/>
                <a:cs typeface="Consolas"/>
                <a:sym typeface="Consolas"/>
              </a:rPr>
              <a:t>width</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400px</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08000"/>
                </a:solidFill>
                <a:latin typeface="Consolas"/>
                <a:ea typeface="Consolas"/>
                <a:cs typeface="Consolas"/>
                <a:sym typeface="Consolas"/>
              </a:rPr>
              <a:t>/* ancho */</a:t>
            </a:r>
            <a:endParaRPr b="0" i="0" sz="16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FF0000"/>
                </a:solidFill>
                <a:latin typeface="Consolas"/>
                <a:ea typeface="Consolas"/>
                <a:cs typeface="Consolas"/>
                <a:sym typeface="Consolas"/>
              </a:rPr>
              <a:t>height</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250px</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08000"/>
                </a:solidFill>
                <a:latin typeface="Consolas"/>
                <a:ea typeface="Consolas"/>
                <a:cs typeface="Consolas"/>
                <a:sym typeface="Consolas"/>
              </a:rPr>
              <a:t>/* alto */</a:t>
            </a:r>
            <a:r>
              <a:rPr b="0" i="0" lang="en-GB"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highlight>
                <a:srgbClr val="FFFFFF"/>
              </a:highlight>
              <a:latin typeface="Courier New"/>
              <a:ea typeface="Courier New"/>
              <a:cs typeface="Courier New"/>
              <a:sym typeface="Courier New"/>
            </a:endParaRPr>
          </a:p>
        </p:txBody>
      </p:sp>
      <p:sp>
        <p:nvSpPr>
          <p:cNvPr id="379" name="Google Shape;379;p24"/>
          <p:cNvSpPr txBox="1"/>
          <p:nvPr/>
        </p:nvSpPr>
        <p:spPr>
          <a:xfrm>
            <a:off x="1976600" y="12801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380" name="Google Shape;380;p24"/>
          <p:cNvSpPr txBox="1"/>
          <p:nvPr/>
        </p:nvSpPr>
        <p:spPr>
          <a:xfrm>
            <a:off x="6211334" y="12801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381" name="Google Shape;381;p24"/>
          <p:cNvSpPr txBox="1"/>
          <p:nvPr/>
        </p:nvSpPr>
        <p:spPr>
          <a:xfrm>
            <a:off x="776601" y="4588200"/>
            <a:ext cx="67347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Valores comunes: unidad (px, porcentaje, rem, viewport) | </a:t>
            </a:r>
            <a:r>
              <a:rPr b="0" i="0" lang="en-GB" sz="12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Ejemplos y más información</a:t>
            </a:r>
            <a:r>
              <a:rPr b="0" i="0" lang="en-GB" sz="1200" u="none" cap="none" strike="noStrike">
                <a:solidFill>
                  <a:srgbClr val="000000"/>
                </a:solidFill>
                <a:latin typeface="Helvetica Neue Light"/>
                <a:ea typeface="Helvetica Neue Light"/>
                <a:cs typeface="Helvetica Neue Light"/>
                <a:sym typeface="Helvetica Neue Light"/>
              </a:rPr>
              <a:t>.</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382" name="Google Shape;382;p24"/>
          <p:cNvPicPr preferRelativeResize="0"/>
          <p:nvPr/>
        </p:nvPicPr>
        <p:blipFill rotWithShape="1">
          <a:blip r:embed="rId4">
            <a:alphaModFix/>
          </a:blip>
          <a:srcRect b="-3209" l="0" r="0" t="3210"/>
          <a:stretch/>
        </p:blipFill>
        <p:spPr>
          <a:xfrm>
            <a:off x="4971150" y="1772513"/>
            <a:ext cx="3485464" cy="222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5"/>
          <p:cNvSpPr txBox="1"/>
          <p:nvPr/>
        </p:nvSpPr>
        <p:spPr>
          <a:xfrm>
            <a:off x="461525" y="1367125"/>
            <a:ext cx="81786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25000"/>
              </a:lnSpc>
              <a:spcBef>
                <a:spcPts val="180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25000"/>
              </a:lnSpc>
              <a:spcBef>
                <a:spcPts val="1800"/>
              </a:spcBef>
              <a:spcAft>
                <a:spcPts val="0"/>
              </a:spcAft>
              <a:buClr>
                <a:srgbClr val="000000"/>
              </a:buClr>
              <a:buSzPts val="1900"/>
              <a:buFont typeface="Arial"/>
              <a:buNone/>
            </a:pPr>
            <a:r>
              <a:rPr b="0" i="0" lang="en-GB" sz="1900" u="none" cap="none" strike="noStrike">
                <a:solidFill>
                  <a:srgbClr val="000000"/>
                </a:solidFill>
                <a:latin typeface="Helvetica Neue Light"/>
                <a:ea typeface="Helvetica Neue Light"/>
                <a:cs typeface="Helvetica Neue Light"/>
                <a:sym typeface="Helvetica Neue Light"/>
              </a:rPr>
              <a:t>Propiedad: </a:t>
            </a:r>
            <a:r>
              <a:rPr b="0" i="0" lang="en-GB" sz="1900" u="none" cap="none" strike="noStrike">
                <a:solidFill>
                  <a:srgbClr val="000000"/>
                </a:solidFill>
                <a:highlight>
                  <a:srgbClr val="A6FFCA"/>
                </a:highlight>
                <a:latin typeface="Helvetica Neue Light"/>
                <a:ea typeface="Helvetica Neue Light"/>
                <a:cs typeface="Helvetica Neue Light"/>
                <a:sym typeface="Helvetica Neue Light"/>
              </a:rPr>
              <a:t>overflow</a:t>
            </a:r>
            <a:br>
              <a:rPr b="0" i="0" lang="en-GB" sz="1900" u="none" cap="none" strike="noStrike">
                <a:solidFill>
                  <a:srgbClr val="000000"/>
                </a:solidFill>
                <a:latin typeface="Helvetica Neue Light"/>
                <a:ea typeface="Helvetica Neue Light"/>
                <a:cs typeface="Helvetica Neue Light"/>
                <a:sym typeface="Helvetica Neue Light"/>
              </a:rPr>
            </a:br>
            <a:r>
              <a:rPr b="0" i="0" lang="en-GB" sz="1900" u="none" cap="none" strike="noStrike">
                <a:solidFill>
                  <a:srgbClr val="000000"/>
                </a:solidFill>
                <a:latin typeface="Helvetica Neue Light"/>
                <a:ea typeface="Helvetica Neue Light"/>
                <a:cs typeface="Helvetica Neue Light"/>
                <a:sym typeface="Helvetica Neue Light"/>
              </a:rPr>
              <a:t>Tiene 4 valores posibles:  </a:t>
            </a:r>
            <a:endParaRPr b="0" i="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i="0" lang="en-GB" sz="1900" u="none" cap="none" strike="noStrike">
                <a:solidFill>
                  <a:srgbClr val="000000"/>
                </a:solidFill>
                <a:latin typeface="Helvetica Neue"/>
                <a:ea typeface="Helvetica Neue"/>
                <a:cs typeface="Helvetica Neue"/>
                <a:sym typeface="Helvetica Neue"/>
              </a:rPr>
              <a:t>Visible:</a:t>
            </a:r>
            <a:r>
              <a:rPr b="0" i="0" lang="en-GB" sz="1900" u="none" cap="none" strike="noStrike">
                <a:solidFill>
                  <a:srgbClr val="000000"/>
                </a:solidFill>
                <a:latin typeface="Helvetica Neue Light"/>
                <a:ea typeface="Helvetica Neue Light"/>
                <a:cs typeface="Helvetica Neue Light"/>
                <a:sym typeface="Helvetica Neue Light"/>
              </a:rPr>
              <a:t> valor por defecto. El excedente es visible.  </a:t>
            </a:r>
            <a:endParaRPr b="0" i="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i="0" lang="en-GB" sz="1900" u="none" cap="none" strike="noStrike">
                <a:solidFill>
                  <a:srgbClr val="000000"/>
                </a:solidFill>
                <a:latin typeface="Helvetica Neue"/>
                <a:ea typeface="Helvetica Neue"/>
                <a:cs typeface="Helvetica Neue"/>
                <a:sym typeface="Helvetica Neue"/>
              </a:rPr>
              <a:t>Hidden:</a:t>
            </a:r>
            <a:r>
              <a:rPr b="0" i="0" lang="en-GB" sz="1900" u="none" cap="none" strike="noStrike">
                <a:solidFill>
                  <a:srgbClr val="000000"/>
                </a:solidFill>
                <a:latin typeface="Helvetica Neue Light"/>
                <a:ea typeface="Helvetica Neue Light"/>
                <a:cs typeface="Helvetica Neue Light"/>
                <a:sym typeface="Helvetica Neue Light"/>
              </a:rPr>
              <a:t> el excedente no se muestra (lo corta) →  </a:t>
            </a:r>
            <a:r>
              <a:rPr b="0" i="0" lang="en-GB" sz="1900" u="none" cap="none" strike="noStrike">
                <a:solidFill>
                  <a:srgbClr val="000000"/>
                </a:solidFill>
                <a:highlight>
                  <a:srgbClr val="A6FFCA"/>
                </a:highlight>
                <a:latin typeface="Helvetica Neue Light"/>
                <a:ea typeface="Helvetica Neue Light"/>
                <a:cs typeface="Helvetica Neue Light"/>
                <a:sym typeface="Helvetica Neue Light"/>
              </a:rPr>
              <a:t>recomendado. </a:t>
            </a:r>
            <a:r>
              <a:rPr b="0" i="0" lang="en-GB" sz="1900" u="none" cap="none" strike="noStrike">
                <a:solidFill>
                  <a:srgbClr val="000000"/>
                </a:solidFill>
                <a:latin typeface="Helvetica Neue Light"/>
                <a:ea typeface="Helvetica Neue Light"/>
                <a:cs typeface="Helvetica Neue Light"/>
                <a:sym typeface="Helvetica Neue Light"/>
              </a:rPr>
              <a:t> </a:t>
            </a:r>
            <a:endParaRPr b="0" i="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i="0" lang="en-GB" sz="1900" u="none" cap="none" strike="noStrike">
                <a:solidFill>
                  <a:srgbClr val="000000"/>
                </a:solidFill>
                <a:latin typeface="Helvetica Neue"/>
                <a:ea typeface="Helvetica Neue"/>
                <a:cs typeface="Helvetica Neue"/>
                <a:sym typeface="Helvetica Neue"/>
              </a:rPr>
              <a:t>Scroll:</a:t>
            </a:r>
            <a:r>
              <a:rPr b="0" i="0" lang="en-GB" sz="1900" u="none" cap="none" strike="noStrike">
                <a:solidFill>
                  <a:srgbClr val="000000"/>
                </a:solidFill>
                <a:latin typeface="Helvetica Neue Light"/>
                <a:ea typeface="Helvetica Neue Light"/>
                <a:cs typeface="Helvetica Neue Light"/>
                <a:sym typeface="Helvetica Neue Light"/>
              </a:rPr>
              <a:t> genera una barra de scroll en los dos ejes (x/y) del elemento, aunque no se necesite.  </a:t>
            </a:r>
            <a:endParaRPr b="0" i="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i="0" lang="en-GB" sz="1900" u="none" cap="none" strike="noStrike">
                <a:solidFill>
                  <a:srgbClr val="000000"/>
                </a:solidFill>
                <a:latin typeface="Helvetica Neue"/>
                <a:ea typeface="Helvetica Neue"/>
                <a:cs typeface="Helvetica Neue"/>
                <a:sym typeface="Helvetica Neue"/>
              </a:rPr>
              <a:t>Auto:</a:t>
            </a:r>
            <a:r>
              <a:rPr b="0" i="0" lang="en-GB" sz="1900" u="none" cap="none" strike="noStrike">
                <a:solidFill>
                  <a:srgbClr val="000000"/>
                </a:solidFill>
                <a:latin typeface="Helvetica Neue Light"/>
                <a:ea typeface="Helvetica Neue Light"/>
                <a:cs typeface="Helvetica Neue Light"/>
                <a:sym typeface="Helvetica Neue Light"/>
              </a:rPr>
              <a:t> genera el scroll solo en el eje necesario.</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25000"/>
              </a:lnSpc>
              <a:spcBef>
                <a:spcPts val="1800"/>
              </a:spcBef>
              <a:spcAft>
                <a:spcPts val="0"/>
              </a:spcAft>
              <a:buClr>
                <a:srgbClr val="000000"/>
              </a:buClr>
              <a:buSzPts val="1900"/>
              <a:buFont typeface="Arial"/>
              <a:buNone/>
            </a:pPr>
            <a:r>
              <a:rPr b="0" i="0" lang="en-GB" sz="1900" u="none" cap="none" strike="noStrike">
                <a:solidFill>
                  <a:srgbClr val="000000"/>
                </a:solidFill>
                <a:latin typeface="Helvetica Neue Light"/>
                <a:ea typeface="Helvetica Neue Light"/>
                <a:cs typeface="Helvetica Neue Light"/>
                <a:sym typeface="Helvetica Neue Light"/>
              </a:rPr>
              <a:t>Veamos cómo se ve aplicando el </a:t>
            </a:r>
            <a:r>
              <a:rPr b="0" i="0" lang="en-GB" sz="1900" u="none" cap="none" strike="noStrike">
                <a:solidFill>
                  <a:srgbClr val="000000"/>
                </a:solidFill>
                <a:highlight>
                  <a:srgbClr val="A6FFCA"/>
                </a:highlight>
                <a:latin typeface="Helvetica Neue Light"/>
                <a:ea typeface="Helvetica Neue Light"/>
                <a:cs typeface="Helvetica Neue Light"/>
                <a:sym typeface="Helvetica Neue Light"/>
              </a:rPr>
              <a:t>overflow: hidden</a:t>
            </a:r>
            <a:r>
              <a:rPr b="0" i="0" lang="en-GB" sz="1900" u="none" cap="none" strike="noStrike">
                <a:solidFill>
                  <a:srgbClr val="000000"/>
                </a:solidFill>
                <a:latin typeface="Helvetica Neue Light"/>
                <a:ea typeface="Helvetica Neue Light"/>
                <a:cs typeface="Helvetica Neue Light"/>
                <a:sym typeface="Helvetica Neue Light"/>
              </a:rPr>
              <a:t>.</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1200"/>
              </a:spcBef>
              <a:spcAft>
                <a:spcPts val="0"/>
              </a:spcAft>
              <a:buClr>
                <a:srgbClr val="000000"/>
              </a:buClr>
              <a:buSzPts val="1900"/>
              <a:buFont typeface="Arial"/>
              <a:buNone/>
            </a:pPr>
            <a:br>
              <a:rPr b="0" i="0" lang="en-GB" sz="1900" u="none" cap="none" strike="noStrike">
                <a:solidFill>
                  <a:srgbClr val="000000"/>
                </a:solidFill>
                <a:latin typeface="Helvetica Neue Light"/>
                <a:ea typeface="Helvetica Neue Light"/>
                <a:cs typeface="Helvetica Neue Light"/>
                <a:sym typeface="Helvetica Neue Light"/>
              </a:rPr>
            </a:b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388" name="Google Shape;388;p25"/>
          <p:cNvSpPr txBox="1"/>
          <p:nvPr/>
        </p:nvSpPr>
        <p:spPr>
          <a:xfrm>
            <a:off x="1431872" y="3768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Clr>
                <a:srgbClr val="000000"/>
              </a:buClr>
              <a:buSzPts val="4000"/>
              <a:buFont typeface="Arial"/>
              <a:buNone/>
            </a:pPr>
            <a:r>
              <a:rPr b="0" i="1" lang="en-GB" sz="4000" u="none" cap="none" strike="noStrike">
                <a:solidFill>
                  <a:srgbClr val="000000"/>
                </a:solidFill>
                <a:latin typeface="Anton"/>
                <a:ea typeface="Anton"/>
                <a:cs typeface="Anton"/>
                <a:sym typeface="Anton"/>
              </a:rPr>
              <a:t>OVERFLOW</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6"/>
          <p:cNvSpPr txBox="1"/>
          <p:nvPr/>
        </p:nvSpPr>
        <p:spPr>
          <a:xfrm>
            <a:off x="3167572"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ALGO PARA ACLARAR</a:t>
            </a:r>
            <a:endParaRPr b="0" i="1" sz="4000" u="none" cap="none" strike="noStrike">
              <a:solidFill>
                <a:srgbClr val="000000"/>
              </a:solidFill>
              <a:latin typeface="Anton"/>
              <a:ea typeface="Anton"/>
              <a:cs typeface="Anton"/>
              <a:sym typeface="Anton"/>
            </a:endParaRPr>
          </a:p>
        </p:txBody>
      </p:sp>
      <p:sp>
        <p:nvSpPr>
          <p:cNvPr id="394" name="Google Shape;394;p26"/>
          <p:cNvSpPr txBox="1"/>
          <p:nvPr/>
        </p:nvSpPr>
        <p:spPr>
          <a:xfrm>
            <a:off x="4480150" y="1601000"/>
            <a:ext cx="4180800" cy="22269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Cuando un elemento tiene un alto o ancho fijos, </a:t>
            </a:r>
            <a:r>
              <a:rPr b="0" i="0" lang="en-GB" sz="1800" u="none" cap="none" strike="noStrike">
                <a:solidFill>
                  <a:srgbClr val="000000"/>
                </a:solidFill>
                <a:highlight>
                  <a:srgbClr val="E0FF00"/>
                </a:highlight>
                <a:latin typeface="Helvetica Neue Light"/>
                <a:ea typeface="Helvetica Neue Light"/>
                <a:cs typeface="Helvetica Neue Light"/>
                <a:sym typeface="Helvetica Neue Light"/>
              </a:rPr>
              <a:t>cualquier contenido que exceda la caja será visible.</a:t>
            </a:r>
            <a:r>
              <a:rPr b="0" i="0" lang="en-GB" sz="1800" u="none" cap="none" strike="noStrike">
                <a:solidFill>
                  <a:srgbClr val="000000"/>
                </a:solidFill>
                <a:latin typeface="Helvetica Neue Light"/>
                <a:ea typeface="Helvetica Neue Light"/>
                <a:cs typeface="Helvetica Neue Light"/>
                <a:sym typeface="Helvetica Neue Light"/>
              </a:rPr>
              <a:t> El inconveniente que esto genera es que, si luego se suma otro contenido, los mismos se van a superponer.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25000"/>
              </a:lnSpc>
              <a:spcBef>
                <a:spcPts val="1800"/>
              </a:spcBef>
              <a:spcAft>
                <a:spcPts val="120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95" name="Google Shape;395;p26"/>
          <p:cNvSpPr/>
          <p:nvPr/>
        </p:nvSpPr>
        <p:spPr>
          <a:xfrm>
            <a:off x="663325" y="928700"/>
            <a:ext cx="2112600" cy="1234800"/>
          </a:xfrm>
          <a:prstGeom prst="rect">
            <a:avLst/>
          </a:prstGeom>
          <a:solidFill>
            <a:srgbClr val="FF00FF">
              <a:alpha val="40000"/>
            </a:srgbClr>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6"/>
          <p:cNvSpPr/>
          <p:nvPr/>
        </p:nvSpPr>
        <p:spPr>
          <a:xfrm>
            <a:off x="1187625" y="2948700"/>
            <a:ext cx="2112600" cy="1234800"/>
          </a:xfrm>
          <a:prstGeom prst="rect">
            <a:avLst/>
          </a:prstGeom>
          <a:solidFill>
            <a:srgbClr val="1155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6"/>
          <p:cNvSpPr/>
          <p:nvPr/>
        </p:nvSpPr>
        <p:spPr>
          <a:xfrm>
            <a:off x="917125" y="1954350"/>
            <a:ext cx="2112600" cy="1234800"/>
          </a:xfrm>
          <a:prstGeom prst="rect">
            <a:avLst/>
          </a:prstGeom>
          <a:solidFill>
            <a:schemeClr val="accent6"/>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6"/>
          <p:cNvSpPr txBox="1"/>
          <p:nvPr/>
        </p:nvSpPr>
        <p:spPr>
          <a:xfrm>
            <a:off x="1238650" y="1249250"/>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CAJA 1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25000"/>
              </a:lnSpc>
              <a:spcBef>
                <a:spcPts val="1800"/>
              </a:spcBef>
              <a:spcAft>
                <a:spcPts val="1200"/>
              </a:spcAft>
              <a:buClr>
                <a:srgbClr val="000000"/>
              </a:buClr>
              <a:buSzPts val="1800"/>
              <a:buFont typeface="Arial"/>
              <a:buNone/>
            </a:pPr>
            <a:r>
              <a:t/>
            </a:r>
            <a:endParaRPr b="1" i="0" sz="1800" u="none" cap="none" strike="noStrike">
              <a:solidFill>
                <a:srgbClr val="000000"/>
              </a:solidFill>
              <a:latin typeface="Helvetica Neue"/>
              <a:ea typeface="Helvetica Neue"/>
              <a:cs typeface="Helvetica Neue"/>
              <a:sym typeface="Helvetica Neue"/>
            </a:endParaRPr>
          </a:p>
        </p:txBody>
      </p:sp>
      <p:sp>
        <p:nvSpPr>
          <p:cNvPr id="399" name="Google Shape;399;p26"/>
          <p:cNvSpPr txBox="1"/>
          <p:nvPr/>
        </p:nvSpPr>
        <p:spPr>
          <a:xfrm>
            <a:off x="1773125" y="3371275"/>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CAJA 3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25000"/>
              </a:lnSpc>
              <a:spcBef>
                <a:spcPts val="1800"/>
              </a:spcBef>
              <a:spcAft>
                <a:spcPts val="1200"/>
              </a:spcAft>
              <a:buClr>
                <a:srgbClr val="000000"/>
              </a:buClr>
              <a:buSzPts val="1800"/>
              <a:buFont typeface="Arial"/>
              <a:buNone/>
            </a:pPr>
            <a:r>
              <a:t/>
            </a:r>
            <a:endParaRPr b="1" i="0" sz="1800" u="none" cap="none" strike="noStrike">
              <a:solidFill>
                <a:srgbClr val="000000"/>
              </a:solidFill>
              <a:latin typeface="Helvetica Neue"/>
              <a:ea typeface="Helvetica Neue"/>
              <a:cs typeface="Helvetica Neue"/>
              <a:sym typeface="Helvetica Neue"/>
            </a:endParaRPr>
          </a:p>
        </p:txBody>
      </p:sp>
      <p:sp>
        <p:nvSpPr>
          <p:cNvPr id="400" name="Google Shape;400;p26"/>
          <p:cNvSpPr txBox="1"/>
          <p:nvPr/>
        </p:nvSpPr>
        <p:spPr>
          <a:xfrm>
            <a:off x="1482900" y="2310263"/>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CAJA 2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25000"/>
              </a:lnSpc>
              <a:spcBef>
                <a:spcPts val="1800"/>
              </a:spcBef>
              <a:spcAft>
                <a:spcPts val="1200"/>
              </a:spcAft>
              <a:buClr>
                <a:srgbClr val="000000"/>
              </a:buClr>
              <a:buSzPts val="1800"/>
              <a:buFont typeface="Arial"/>
              <a:buNone/>
            </a:pPr>
            <a:r>
              <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7"/>
          <p:cNvSpPr txBox="1"/>
          <p:nvPr/>
        </p:nvSpPr>
        <p:spPr>
          <a:xfrm>
            <a:off x="1225722" y="2825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Clr>
                <a:srgbClr val="000000"/>
              </a:buClr>
              <a:buSzPts val="4000"/>
              <a:buFont typeface="Arial"/>
              <a:buNone/>
            </a:pPr>
            <a:r>
              <a:rPr b="0" i="1" lang="en-GB" sz="4000" u="none" cap="none" strike="noStrike">
                <a:solidFill>
                  <a:srgbClr val="000000"/>
                </a:solidFill>
                <a:latin typeface="Anton"/>
                <a:ea typeface="Anton"/>
                <a:cs typeface="Anton"/>
                <a:sym typeface="Anton"/>
              </a:rPr>
              <a:t>EJEMPLO</a:t>
            </a:r>
            <a:endParaRPr b="0" i="1" sz="4000" u="none" cap="none" strike="noStrike">
              <a:solidFill>
                <a:srgbClr val="000000"/>
              </a:solidFill>
              <a:latin typeface="Anton"/>
              <a:ea typeface="Anton"/>
              <a:cs typeface="Anton"/>
              <a:sym typeface="Anton"/>
            </a:endParaRPr>
          </a:p>
        </p:txBody>
      </p:sp>
      <p:sp>
        <p:nvSpPr>
          <p:cNvPr id="406" name="Google Shape;406;p27"/>
          <p:cNvSpPr txBox="1"/>
          <p:nvPr/>
        </p:nvSpPr>
        <p:spPr>
          <a:xfrm>
            <a:off x="4408625" y="1383038"/>
            <a:ext cx="4009500" cy="317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 propiedades decorativas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border</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solid 1px black</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padding</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5px</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display</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inline-block</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 font-size</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32px</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font-family</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Arial</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 propiedades que hacen el "problema"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width</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100px</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height</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110px</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407" name="Google Shape;407;p27"/>
          <p:cNvSpPr txBox="1"/>
          <p:nvPr/>
        </p:nvSpPr>
        <p:spPr>
          <a:xfrm>
            <a:off x="4408625" y="98352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408" name="Google Shape;408;p27"/>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&lt;</a:t>
            </a:r>
            <a:r>
              <a:rPr b="0" i="0" lang="en-GB" sz="1200" u="none" cap="none" strike="noStrike">
                <a:solidFill>
                  <a:srgbClr val="FF0000"/>
                </a:solidFill>
                <a:latin typeface="Consolas"/>
                <a:ea typeface="Consolas"/>
                <a:cs typeface="Consolas"/>
                <a:sym typeface="Consolas"/>
              </a:rPr>
              <a:t>div</a:t>
            </a:r>
            <a:r>
              <a:rPr b="0" i="0" lang="en-GB"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CSS IS &lt;</a:t>
            </a:r>
            <a:r>
              <a:rPr b="0" i="0" lang="en-GB" sz="1200" u="none" cap="none" strike="noStrike">
                <a:solidFill>
                  <a:srgbClr val="FF0000"/>
                </a:solidFill>
                <a:latin typeface="Consolas"/>
                <a:ea typeface="Consolas"/>
                <a:cs typeface="Consolas"/>
                <a:sym typeface="Consolas"/>
              </a:rPr>
              <a:t>strong</a:t>
            </a:r>
            <a:r>
              <a:rPr b="0" i="0" lang="en-GB" sz="1200" u="none" cap="none" strike="noStrike">
                <a:solidFill>
                  <a:srgbClr val="800000"/>
                </a:solidFill>
                <a:latin typeface="Consolas"/>
                <a:ea typeface="Consolas"/>
                <a:cs typeface="Consolas"/>
                <a:sym typeface="Consolas"/>
              </a:rPr>
              <a:t>&gt;AWESOME&lt;/</a:t>
            </a:r>
            <a:r>
              <a:rPr b="0" i="0" lang="en-GB" sz="1200" u="none" cap="none" strike="noStrike">
                <a:solidFill>
                  <a:srgbClr val="FF0000"/>
                </a:solidFill>
                <a:latin typeface="Consolas"/>
                <a:ea typeface="Consolas"/>
                <a:cs typeface="Consolas"/>
                <a:sym typeface="Consolas"/>
              </a:rPr>
              <a:t>strong</a:t>
            </a:r>
            <a:r>
              <a:rPr b="0" i="0" lang="en-GB"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&lt;/</a:t>
            </a:r>
            <a:r>
              <a:rPr b="0" i="0" lang="en-GB" sz="1200" u="none" cap="none" strike="noStrike">
                <a:solidFill>
                  <a:srgbClr val="FF0000"/>
                </a:solidFill>
                <a:latin typeface="Consolas"/>
                <a:ea typeface="Consolas"/>
                <a:cs typeface="Consolas"/>
                <a:sym typeface="Consolas"/>
              </a:rPr>
              <a:t>div</a:t>
            </a:r>
            <a:r>
              <a:rPr b="0" i="0" lang="en-GB"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409" name="Google Shape;409;p27"/>
          <p:cNvSpPr txBox="1"/>
          <p:nvPr/>
        </p:nvSpPr>
        <p:spPr>
          <a:xfrm>
            <a:off x="818275" y="149057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p:txBody>
      </p:sp>
      <p:pic>
        <p:nvPicPr>
          <p:cNvPr id="410" name="Google Shape;410;p27"/>
          <p:cNvPicPr preferRelativeResize="0"/>
          <p:nvPr/>
        </p:nvPicPr>
        <p:blipFill rotWithShape="1">
          <a:blip r:embed="rId3">
            <a:alphaModFix/>
          </a:blip>
          <a:srcRect b="0" l="0" r="0" t="0"/>
          <a:stretch/>
        </p:blipFill>
        <p:spPr>
          <a:xfrm>
            <a:off x="1562463" y="3254975"/>
            <a:ext cx="2486025" cy="1600200"/>
          </a:xfrm>
          <a:prstGeom prst="rect">
            <a:avLst/>
          </a:prstGeom>
          <a:noFill/>
          <a:ln>
            <a:noFill/>
          </a:ln>
        </p:spPr>
      </p:pic>
      <p:pic>
        <p:nvPicPr>
          <p:cNvPr id="411" name="Google Shape;411;p27"/>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7" name="Google Shape;417;p28"/>
          <p:cNvSpPr txBox="1"/>
          <p:nvPr/>
        </p:nvSpPr>
        <p:spPr>
          <a:xfrm>
            <a:off x="122979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Clr>
                <a:srgbClr val="000000"/>
              </a:buClr>
              <a:buSzPts val="4000"/>
              <a:buFont typeface="Arial"/>
              <a:buNone/>
            </a:pPr>
            <a:r>
              <a:rPr b="0" i="1" lang="en-GB" sz="4000" u="none" cap="none" strike="noStrike">
                <a:solidFill>
                  <a:srgbClr val="000000"/>
                </a:solidFill>
                <a:latin typeface="Anton"/>
                <a:ea typeface="Anton"/>
                <a:cs typeface="Anton"/>
                <a:sym typeface="Anton"/>
              </a:rPr>
              <a:t>SOLUCIÓN</a:t>
            </a:r>
            <a:endParaRPr b="0" i="1" sz="4000" u="none" cap="none" strike="noStrike">
              <a:solidFill>
                <a:srgbClr val="000000"/>
              </a:solidFill>
              <a:latin typeface="Anton"/>
              <a:ea typeface="Anton"/>
              <a:cs typeface="Anton"/>
              <a:sym typeface="Anton"/>
            </a:endParaRPr>
          </a:p>
        </p:txBody>
      </p:sp>
      <p:sp>
        <p:nvSpPr>
          <p:cNvPr id="418" name="Google Shape;418;p28"/>
          <p:cNvSpPr txBox="1"/>
          <p:nvPr/>
        </p:nvSpPr>
        <p:spPr>
          <a:xfrm>
            <a:off x="4377850" y="1280150"/>
            <a:ext cx="4072200" cy="3639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 propiedades decorativas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border</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solid 1px black</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padding</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5px</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display</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inline-block</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 font-size</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32px</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font-family</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Arial</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 propiedades que hacen el "problema"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width</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100px</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height</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110px</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 solucion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FF0000"/>
                </a:solidFill>
                <a:latin typeface="Consolas"/>
                <a:ea typeface="Consolas"/>
                <a:cs typeface="Consolas"/>
                <a:sym typeface="Consolas"/>
              </a:rPr>
              <a:t>overflow</a:t>
            </a:r>
            <a:r>
              <a:rPr b="0" i="0" lang="en-GB" sz="1200" u="none" cap="none" strike="noStrike">
                <a:solidFill>
                  <a:srgbClr val="800000"/>
                </a:solidFill>
                <a:latin typeface="Consolas"/>
                <a:ea typeface="Consolas"/>
                <a:cs typeface="Consolas"/>
                <a:sym typeface="Consolas"/>
              </a:rPr>
              <a:t>: </a:t>
            </a:r>
            <a:r>
              <a:rPr b="0" i="0" lang="en-GB" sz="1200" u="none" cap="none" strike="noStrike">
                <a:solidFill>
                  <a:srgbClr val="0000FF"/>
                </a:solidFill>
                <a:latin typeface="Consolas"/>
                <a:ea typeface="Consolas"/>
                <a:cs typeface="Consolas"/>
                <a:sym typeface="Consolas"/>
              </a:rPr>
              <a:t>hidden</a:t>
            </a:r>
            <a:r>
              <a:rPr b="0" i="0" lang="en-GB"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419" name="Google Shape;419;p28"/>
          <p:cNvSpPr txBox="1"/>
          <p:nvPr/>
        </p:nvSpPr>
        <p:spPr>
          <a:xfrm>
            <a:off x="4265575" y="8343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420" name="Google Shape;420;p28"/>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&lt;</a:t>
            </a:r>
            <a:r>
              <a:rPr b="0" i="0" lang="en-GB" sz="1200" u="none" cap="none" strike="noStrike">
                <a:solidFill>
                  <a:srgbClr val="FF0000"/>
                </a:solidFill>
                <a:latin typeface="Consolas"/>
                <a:ea typeface="Consolas"/>
                <a:cs typeface="Consolas"/>
                <a:sym typeface="Consolas"/>
              </a:rPr>
              <a:t>div</a:t>
            </a:r>
            <a:r>
              <a:rPr b="0" i="0" lang="en-GB"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  CSS IS &lt;</a:t>
            </a:r>
            <a:r>
              <a:rPr b="0" i="0" lang="en-GB" sz="1200" u="none" cap="none" strike="noStrike">
                <a:solidFill>
                  <a:srgbClr val="FF0000"/>
                </a:solidFill>
                <a:latin typeface="Consolas"/>
                <a:ea typeface="Consolas"/>
                <a:cs typeface="Consolas"/>
                <a:sym typeface="Consolas"/>
              </a:rPr>
              <a:t>strong</a:t>
            </a:r>
            <a:r>
              <a:rPr b="0" i="0" lang="en-GB" sz="1200" u="none" cap="none" strike="noStrike">
                <a:solidFill>
                  <a:srgbClr val="800000"/>
                </a:solidFill>
                <a:latin typeface="Consolas"/>
                <a:ea typeface="Consolas"/>
                <a:cs typeface="Consolas"/>
                <a:sym typeface="Consolas"/>
              </a:rPr>
              <a:t>&gt;AWESOME&lt;/</a:t>
            </a:r>
            <a:r>
              <a:rPr b="0" i="0" lang="en-GB" sz="1200" u="none" cap="none" strike="noStrike">
                <a:solidFill>
                  <a:srgbClr val="FF0000"/>
                </a:solidFill>
                <a:latin typeface="Consolas"/>
                <a:ea typeface="Consolas"/>
                <a:cs typeface="Consolas"/>
                <a:sym typeface="Consolas"/>
              </a:rPr>
              <a:t>strong</a:t>
            </a:r>
            <a:r>
              <a:rPr b="0" i="0" lang="en-GB"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800000"/>
                </a:solidFill>
                <a:latin typeface="Consolas"/>
                <a:ea typeface="Consolas"/>
                <a:cs typeface="Consolas"/>
                <a:sym typeface="Consolas"/>
              </a:rPr>
              <a:t>&lt;/</a:t>
            </a:r>
            <a:r>
              <a:rPr b="0" i="0" lang="en-GB" sz="1200" u="none" cap="none" strike="noStrike">
                <a:solidFill>
                  <a:srgbClr val="FF0000"/>
                </a:solidFill>
                <a:latin typeface="Consolas"/>
                <a:ea typeface="Consolas"/>
                <a:cs typeface="Consolas"/>
                <a:sym typeface="Consolas"/>
              </a:rPr>
              <a:t>div</a:t>
            </a:r>
            <a:r>
              <a:rPr b="0" i="0" lang="en-GB"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421" name="Google Shape;421;p28"/>
          <p:cNvSpPr txBox="1"/>
          <p:nvPr/>
        </p:nvSpPr>
        <p:spPr>
          <a:xfrm>
            <a:off x="818275" y="15504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p:txBody>
      </p:sp>
      <p:pic>
        <p:nvPicPr>
          <p:cNvPr id="422" name="Google Shape;422;p28"/>
          <p:cNvPicPr preferRelativeResize="0"/>
          <p:nvPr/>
        </p:nvPicPr>
        <p:blipFill rotWithShape="1">
          <a:blip r:embed="rId4">
            <a:alphaModFix/>
          </a:blip>
          <a:srcRect b="0" l="0" r="0" t="0"/>
          <a:stretch/>
        </p:blipFill>
        <p:spPr>
          <a:xfrm>
            <a:off x="1557063" y="3228175"/>
            <a:ext cx="2371725" cy="1762125"/>
          </a:xfrm>
          <a:prstGeom prst="rect">
            <a:avLst/>
          </a:prstGeom>
          <a:noFill/>
          <a:ln>
            <a:noFill/>
          </a:ln>
        </p:spPr>
      </p:pic>
      <p:pic>
        <p:nvPicPr>
          <p:cNvPr id="423" name="Google Shape;423;p28"/>
          <p:cNvPicPr preferRelativeResize="0"/>
          <p:nvPr/>
        </p:nvPicPr>
        <p:blipFill rotWithShape="1">
          <a:blip r:embed="rId5">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9"/>
          <p:cNvSpPr txBox="1"/>
          <p:nvPr/>
        </p:nvSpPr>
        <p:spPr>
          <a:xfrm>
            <a:off x="792751" y="250550"/>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ESPACIO EXTERIOR</a:t>
            </a:r>
            <a:endParaRPr b="0" i="1" sz="4000" u="none" cap="none" strike="noStrike">
              <a:solidFill>
                <a:srgbClr val="000000"/>
              </a:solidFill>
              <a:latin typeface="Anton"/>
              <a:ea typeface="Anton"/>
              <a:cs typeface="Anton"/>
              <a:sym typeface="Anton"/>
            </a:endParaRPr>
          </a:p>
        </p:txBody>
      </p:sp>
      <p:sp>
        <p:nvSpPr>
          <p:cNvPr id="429" name="Google Shape;429;p29"/>
          <p:cNvSpPr txBox="1"/>
          <p:nvPr/>
        </p:nvSpPr>
        <p:spPr>
          <a:xfrm>
            <a:off x="609475" y="1214450"/>
            <a:ext cx="4016100" cy="362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rgbClr val="000000"/>
              </a:buClr>
              <a:buSzPts val="2300"/>
              <a:buFont typeface="Arial"/>
              <a:buNone/>
            </a:pPr>
            <a:r>
              <a:rPr b="0" i="1" lang="en-GB" sz="2300" u="none" cap="none" strike="noStrike">
                <a:solidFill>
                  <a:srgbClr val="000000"/>
                </a:solidFill>
                <a:latin typeface="Anton"/>
                <a:ea typeface="Anton"/>
                <a:cs typeface="Anton"/>
                <a:sym typeface="Anton"/>
              </a:rPr>
              <a:t>Margin (márgenes)</a:t>
            </a:r>
            <a:endParaRPr b="0" i="1" sz="23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Las propiedades </a:t>
            </a:r>
            <a:r>
              <a:rPr b="0" i="1" lang="en-GB" sz="1800" u="none" cap="none" strike="noStrike">
                <a:solidFill>
                  <a:srgbClr val="000000"/>
                </a:solidFill>
                <a:highlight>
                  <a:srgbClr val="E0FF00"/>
                </a:highlight>
                <a:latin typeface="Helvetica Neue Light"/>
                <a:ea typeface="Helvetica Neue Light"/>
                <a:cs typeface="Helvetica Neue Light"/>
                <a:sym typeface="Helvetica Neue Light"/>
              </a:rPr>
              <a:t>margin-top, margin-right, margin-bottom y margin-left</a:t>
            </a:r>
            <a:r>
              <a:rPr b="0" i="0" lang="en-GB" sz="1800" u="none" cap="none" strike="noStrike">
                <a:solidFill>
                  <a:srgbClr val="000000"/>
                </a:solidFill>
                <a:latin typeface="Helvetica Neue Light"/>
                <a:ea typeface="Helvetica Neue Light"/>
                <a:cs typeface="Helvetica Neue Light"/>
                <a:sym typeface="Helvetica Neue Light"/>
              </a:rPr>
              <a:t> se utilizan para definir los márgenes de cada uno de los lados del elemento por separado.</a:t>
            </a:r>
            <a:br>
              <a:rPr b="0" i="0" lang="en-GB"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Puedes definir los 4 lados (forma abreviada “</a:t>
            </a:r>
            <a:r>
              <a:rPr b="0" i="1" lang="en-GB" sz="1800" u="none" cap="none" strike="noStrike">
                <a:solidFill>
                  <a:srgbClr val="000000"/>
                </a:solidFill>
                <a:latin typeface="Helvetica Neue Light"/>
                <a:ea typeface="Helvetica Neue Light"/>
                <a:cs typeface="Helvetica Neue Light"/>
                <a:sym typeface="Helvetica Neue Light"/>
              </a:rPr>
              <a:t>margin</a:t>
            </a:r>
            <a:r>
              <a:rPr b="0" i="0" lang="en-GB" sz="1800" u="none" cap="none" strike="noStrike">
                <a:solidFill>
                  <a:srgbClr val="000000"/>
                </a:solidFill>
                <a:latin typeface="Helvetica Neue Light"/>
                <a:ea typeface="Helvetica Neue Light"/>
                <a:cs typeface="Helvetica Neue Light"/>
                <a:sym typeface="Helvetica Neue Light"/>
              </a:rPr>
              <a:t>”) o sólo aquellos que necesites.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
        <p:nvSpPr>
          <p:cNvPr id="430" name="Google Shape;430;p29"/>
          <p:cNvSpPr txBox="1"/>
          <p:nvPr/>
        </p:nvSpPr>
        <p:spPr>
          <a:xfrm>
            <a:off x="6562050" y="2592150"/>
            <a:ext cx="27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9"/>
          <p:cNvSpPr/>
          <p:nvPr/>
        </p:nvSpPr>
        <p:spPr>
          <a:xfrm>
            <a:off x="4388250" y="1497651"/>
            <a:ext cx="4366200" cy="28905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9"/>
          <p:cNvSpPr/>
          <p:nvPr/>
        </p:nvSpPr>
        <p:spPr>
          <a:xfrm>
            <a:off x="5525250" y="2499125"/>
            <a:ext cx="2092200" cy="10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9"/>
          <p:cNvSpPr txBox="1"/>
          <p:nvPr/>
        </p:nvSpPr>
        <p:spPr>
          <a:xfrm>
            <a:off x="5872350" y="2768375"/>
            <a:ext cx="1398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Caja</a:t>
            </a:r>
            <a:endParaRPr b="1" i="0" sz="1800" u="none" cap="none" strike="noStrike">
              <a:solidFill>
                <a:srgbClr val="000000"/>
              </a:solidFill>
              <a:latin typeface="Helvetica Neue"/>
              <a:ea typeface="Helvetica Neue"/>
              <a:cs typeface="Helvetica Neue"/>
              <a:sym typeface="Helvetica Neue"/>
            </a:endParaRPr>
          </a:p>
        </p:txBody>
      </p:sp>
      <p:cxnSp>
        <p:nvCxnSpPr>
          <p:cNvPr id="434" name="Google Shape;434;p29"/>
          <p:cNvCxnSpPr>
            <a:stCxn id="432" idx="0"/>
            <a:endCxn id="431" idx="0"/>
          </p:cNvCxnSpPr>
          <p:nvPr/>
        </p:nvCxnSpPr>
        <p:spPr>
          <a:xfrm rot="10800000">
            <a:off x="6571350" y="1497725"/>
            <a:ext cx="0" cy="1001400"/>
          </a:xfrm>
          <a:prstGeom prst="straightConnector1">
            <a:avLst/>
          </a:prstGeom>
          <a:noFill/>
          <a:ln cap="flat" cmpd="sng" w="9525">
            <a:solidFill>
              <a:schemeClr val="dk2"/>
            </a:solidFill>
            <a:prstDash val="solid"/>
            <a:round/>
            <a:headEnd len="med" w="med" type="triangle"/>
            <a:tailEnd len="med" w="med" type="triangle"/>
          </a:ln>
        </p:spPr>
      </p:cxnSp>
      <p:cxnSp>
        <p:nvCxnSpPr>
          <p:cNvPr id="435" name="Google Shape;435;p29"/>
          <p:cNvCxnSpPr>
            <a:stCxn id="431" idx="2"/>
          </p:cNvCxnSpPr>
          <p:nvPr/>
        </p:nvCxnSpPr>
        <p:spPr>
          <a:xfrm rot="10800000">
            <a:off x="6571350" y="3558651"/>
            <a:ext cx="0" cy="829500"/>
          </a:xfrm>
          <a:prstGeom prst="straightConnector1">
            <a:avLst/>
          </a:prstGeom>
          <a:noFill/>
          <a:ln cap="flat" cmpd="sng" w="9525">
            <a:solidFill>
              <a:schemeClr val="dk2"/>
            </a:solidFill>
            <a:prstDash val="solid"/>
            <a:round/>
            <a:headEnd len="med" w="med" type="triangle"/>
            <a:tailEnd len="med" w="med" type="triangle"/>
          </a:ln>
        </p:spPr>
      </p:cxnSp>
      <p:cxnSp>
        <p:nvCxnSpPr>
          <p:cNvPr id="436" name="Google Shape;436;p29"/>
          <p:cNvCxnSpPr/>
          <p:nvPr/>
        </p:nvCxnSpPr>
        <p:spPr>
          <a:xfrm rot="10800000">
            <a:off x="4384450" y="2995925"/>
            <a:ext cx="1132800" cy="6600"/>
          </a:xfrm>
          <a:prstGeom prst="straightConnector1">
            <a:avLst/>
          </a:prstGeom>
          <a:noFill/>
          <a:ln cap="flat" cmpd="sng" w="9525">
            <a:solidFill>
              <a:schemeClr val="dk2"/>
            </a:solidFill>
            <a:prstDash val="solid"/>
            <a:round/>
            <a:headEnd len="med" w="med" type="triangle"/>
            <a:tailEnd len="med" w="med" type="triangle"/>
          </a:ln>
        </p:spPr>
      </p:cxnSp>
      <p:cxnSp>
        <p:nvCxnSpPr>
          <p:cNvPr id="437" name="Google Shape;437;p29"/>
          <p:cNvCxnSpPr/>
          <p:nvPr/>
        </p:nvCxnSpPr>
        <p:spPr>
          <a:xfrm rot="10800000">
            <a:off x="7625450" y="2990825"/>
            <a:ext cx="1128600" cy="16800"/>
          </a:xfrm>
          <a:prstGeom prst="straightConnector1">
            <a:avLst/>
          </a:prstGeom>
          <a:noFill/>
          <a:ln cap="flat" cmpd="sng" w="9525">
            <a:solidFill>
              <a:schemeClr val="dk2"/>
            </a:solidFill>
            <a:prstDash val="solid"/>
            <a:round/>
            <a:headEnd len="med" w="med" type="triangle"/>
            <a:tailEnd len="med" w="med" type="triangle"/>
          </a:ln>
        </p:spPr>
      </p:cxnSp>
      <p:sp>
        <p:nvSpPr>
          <p:cNvPr id="438" name="Google Shape;438;p29"/>
          <p:cNvSpPr txBox="1"/>
          <p:nvPr/>
        </p:nvSpPr>
        <p:spPr>
          <a:xfrm>
            <a:off x="6571350" y="1769488"/>
            <a:ext cx="587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margin-top</a:t>
            </a:r>
            <a:endParaRPr b="0" i="0" sz="1400" u="none" cap="none" strike="noStrike">
              <a:solidFill>
                <a:srgbClr val="000000"/>
              </a:solidFill>
              <a:latin typeface="Helvetica Neue"/>
              <a:ea typeface="Helvetica Neue"/>
              <a:cs typeface="Helvetica Neue"/>
              <a:sym typeface="Helvetica Neue"/>
            </a:endParaRPr>
          </a:p>
        </p:txBody>
      </p:sp>
      <p:sp>
        <p:nvSpPr>
          <p:cNvPr id="439" name="Google Shape;439;p29"/>
          <p:cNvSpPr txBox="1"/>
          <p:nvPr/>
        </p:nvSpPr>
        <p:spPr>
          <a:xfrm>
            <a:off x="7617450" y="2990825"/>
            <a:ext cx="155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margin-right</a:t>
            </a:r>
            <a:endParaRPr b="0" i="0" sz="1400" u="none" cap="none" strike="noStrike">
              <a:solidFill>
                <a:srgbClr val="000000"/>
              </a:solidFill>
              <a:latin typeface="Helvetica Neue"/>
              <a:ea typeface="Helvetica Neue"/>
              <a:cs typeface="Helvetica Neue"/>
              <a:sym typeface="Helvetica Neue"/>
            </a:endParaRPr>
          </a:p>
        </p:txBody>
      </p:sp>
      <p:sp>
        <p:nvSpPr>
          <p:cNvPr id="440" name="Google Shape;440;p29"/>
          <p:cNvSpPr txBox="1"/>
          <p:nvPr/>
        </p:nvSpPr>
        <p:spPr>
          <a:xfrm>
            <a:off x="4388250" y="299085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margin-left</a:t>
            </a:r>
            <a:endParaRPr b="0" i="0" sz="1400" u="none" cap="none" strike="noStrike">
              <a:solidFill>
                <a:srgbClr val="000000"/>
              </a:solidFill>
              <a:latin typeface="Helvetica Neue"/>
              <a:ea typeface="Helvetica Neue"/>
              <a:cs typeface="Helvetica Neue"/>
              <a:sym typeface="Helvetica Neue"/>
            </a:endParaRPr>
          </a:p>
        </p:txBody>
      </p:sp>
      <p:sp>
        <p:nvSpPr>
          <p:cNvPr id="441" name="Google Shape;441;p29"/>
          <p:cNvSpPr txBox="1"/>
          <p:nvPr/>
        </p:nvSpPr>
        <p:spPr>
          <a:xfrm>
            <a:off x="6562050" y="3744750"/>
            <a:ext cx="139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margin-bottom</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
          <p:cNvSpPr txBox="1"/>
          <p:nvPr/>
        </p:nvSpPr>
        <p:spPr>
          <a:xfrm>
            <a:off x="1057650" y="508975"/>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LOS NOMBRES DE LAS CLASES E IDS</a:t>
            </a:r>
            <a:endParaRPr b="0" i="1" sz="4000" u="none" cap="none" strike="noStrike">
              <a:solidFill>
                <a:srgbClr val="000000"/>
              </a:solidFill>
              <a:latin typeface="Anton"/>
              <a:ea typeface="Anton"/>
              <a:cs typeface="Anton"/>
              <a:sym typeface="Anton"/>
            </a:endParaRPr>
          </a:p>
        </p:txBody>
      </p:sp>
      <p:sp>
        <p:nvSpPr>
          <p:cNvPr id="207" name="Google Shape;207;p3"/>
          <p:cNvSpPr txBox="1"/>
          <p:nvPr/>
        </p:nvSpPr>
        <p:spPr>
          <a:xfrm>
            <a:off x="1176075" y="1093000"/>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GB" sz="1800" u="none" cap="none" strike="noStrike">
                <a:solidFill>
                  <a:schemeClr val="dk1"/>
                </a:solidFill>
                <a:highlight>
                  <a:srgbClr val="A6FFCA"/>
                </a:highlight>
                <a:latin typeface="Helvetica Neue Light"/>
                <a:ea typeface="Helvetica Neue Light"/>
                <a:cs typeface="Helvetica Neue Light"/>
                <a:sym typeface="Helvetica Neue Light"/>
              </a:rPr>
              <a:t>No es posible crear nombres separados por espacios.</a:t>
            </a:r>
            <a:endParaRPr b="0" i="0" sz="1800" u="none" cap="none" strike="noStrike">
              <a:solidFill>
                <a:schemeClr val="dk1"/>
              </a:solidFill>
              <a:highlight>
                <a:srgbClr val="A6FFCA"/>
              </a:highlight>
              <a:latin typeface="Helvetica Neue Light"/>
              <a:ea typeface="Helvetica Neue Light"/>
              <a:cs typeface="Helvetica Neue Light"/>
              <a:sym typeface="Helvetica Neue Light"/>
            </a:endParaRPr>
          </a:p>
        </p:txBody>
      </p:sp>
      <p:pic>
        <p:nvPicPr>
          <p:cNvPr id="208" name="Google Shape;208;p3"/>
          <p:cNvPicPr preferRelativeResize="0"/>
          <p:nvPr/>
        </p:nvPicPr>
        <p:blipFill rotWithShape="1">
          <a:blip r:embed="rId3">
            <a:alphaModFix/>
          </a:blip>
          <a:srcRect b="0" l="0" r="0" t="0"/>
          <a:stretch/>
        </p:blipFill>
        <p:spPr>
          <a:xfrm>
            <a:off x="4838525" y="1680675"/>
            <a:ext cx="2978950" cy="2978950"/>
          </a:xfrm>
          <a:prstGeom prst="rect">
            <a:avLst/>
          </a:prstGeom>
          <a:noFill/>
          <a:ln>
            <a:noFill/>
          </a:ln>
        </p:spPr>
      </p:pic>
      <p:sp>
        <p:nvSpPr>
          <p:cNvPr id="209" name="Google Shape;209;p3"/>
          <p:cNvSpPr txBox="1"/>
          <p:nvPr/>
        </p:nvSpPr>
        <p:spPr>
          <a:xfrm>
            <a:off x="726050" y="1764550"/>
            <a:ext cx="3988800" cy="28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La “</a:t>
            </a:r>
            <a:r>
              <a:rPr b="0" i="1" lang="en-GB" sz="2000" u="none" cap="none" strike="noStrike">
                <a:solidFill>
                  <a:srgbClr val="000000"/>
                </a:solidFill>
                <a:latin typeface="Helvetica Neue Light"/>
                <a:ea typeface="Helvetica Neue Light"/>
                <a:cs typeface="Helvetica Neue Light"/>
                <a:sym typeface="Helvetica Neue Light"/>
              </a:rPr>
              <a:t>joroba de camello</a:t>
            </a:r>
            <a:r>
              <a:rPr b="0" i="0" lang="en-GB" sz="2000" u="none" cap="none" strike="noStrike">
                <a:solidFill>
                  <a:srgbClr val="000000"/>
                </a:solidFill>
                <a:latin typeface="Helvetica Neue Light"/>
                <a:ea typeface="Helvetica Neue Light"/>
                <a:cs typeface="Helvetica Neue Light"/>
                <a:sym typeface="Helvetica Neue Light"/>
              </a:rPr>
              <a:t>”, permite que se puedan leer de forma más simple palabras compuestas.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onsolas"/>
                <a:ea typeface="Consolas"/>
                <a:cs typeface="Consolas"/>
                <a:sym typeface="Consolas"/>
              </a:rPr>
              <a:t>claseDeMaquetacion</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onsolas"/>
                <a:ea typeface="Consolas"/>
                <a:cs typeface="Consolas"/>
                <a:sym typeface="Consolas"/>
              </a:rPr>
              <a:t>conBorde</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onsolas"/>
                <a:ea typeface="Consolas"/>
                <a:cs typeface="Consolas"/>
                <a:sym typeface="Consolas"/>
              </a:rPr>
              <a:t>productosMasVendidos</a:t>
            </a:r>
            <a:endParaRPr b="0" i="0" sz="2000" u="none" cap="none" strike="noStrike">
              <a:solidFill>
                <a:srgbClr val="000000"/>
              </a:solidFill>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0"/>
          <p:cNvSpPr txBox="1"/>
          <p:nvPr/>
        </p:nvSpPr>
        <p:spPr>
          <a:xfrm>
            <a:off x="2807099" y="452025"/>
            <a:ext cx="3529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CÓDIGO EJEMPLO</a:t>
            </a:r>
            <a:endParaRPr b="0" i="1" sz="4000" u="none" cap="none" strike="noStrike">
              <a:solidFill>
                <a:srgbClr val="000000"/>
              </a:solidFill>
              <a:latin typeface="Anton"/>
              <a:ea typeface="Anton"/>
              <a:cs typeface="Anton"/>
              <a:sym typeface="Anton"/>
            </a:endParaRPr>
          </a:p>
        </p:txBody>
      </p:sp>
      <p:sp>
        <p:nvSpPr>
          <p:cNvPr id="447" name="Google Shape;447;p30"/>
          <p:cNvSpPr txBox="1"/>
          <p:nvPr/>
        </p:nvSpPr>
        <p:spPr>
          <a:xfrm>
            <a:off x="3818650" y="1445400"/>
            <a:ext cx="4366200" cy="2918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800000"/>
                </a:solidFill>
                <a:latin typeface="Consolas"/>
                <a:ea typeface="Consolas"/>
                <a:cs typeface="Consolas"/>
                <a:sym typeface="Consolas"/>
              </a:rPr>
              <a:t>div</a:t>
            </a:r>
            <a:r>
              <a:rPr b="0" i="0" lang="en-GB" sz="1100" u="none" cap="none" strike="noStrike">
                <a:solidFill>
                  <a:srgbClr val="000000"/>
                </a:solidFill>
                <a:latin typeface="Consolas"/>
                <a:ea typeface="Consolas"/>
                <a:cs typeface="Consolas"/>
                <a:sym typeface="Consolas"/>
              </a:rPr>
              <a:t>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FF0000"/>
                </a:solidFill>
                <a:latin typeface="Consolas"/>
                <a:ea typeface="Consolas"/>
                <a:cs typeface="Consolas"/>
                <a:sym typeface="Consolas"/>
              </a:rPr>
              <a:t>margin-top</a:t>
            </a: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09885A"/>
                </a:solidFill>
                <a:latin typeface="Consolas"/>
                <a:ea typeface="Consolas"/>
                <a:cs typeface="Consolas"/>
                <a:sym typeface="Consolas"/>
              </a:rPr>
              <a:t>5px</a:t>
            </a:r>
            <a:r>
              <a:rPr b="0" i="0" lang="en-GB"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FF0000"/>
                </a:solidFill>
                <a:latin typeface="Consolas"/>
                <a:ea typeface="Consolas"/>
                <a:cs typeface="Consolas"/>
                <a:sym typeface="Consolas"/>
              </a:rPr>
              <a:t>margin-right</a:t>
            </a: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09885A"/>
                </a:solidFill>
                <a:latin typeface="Consolas"/>
                <a:ea typeface="Consolas"/>
                <a:cs typeface="Consolas"/>
                <a:sym typeface="Consolas"/>
              </a:rPr>
              <a:t>10px</a:t>
            </a:r>
            <a:r>
              <a:rPr b="0" i="0" lang="en-GB"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FF0000"/>
                </a:solidFill>
                <a:latin typeface="Consolas"/>
                <a:ea typeface="Consolas"/>
                <a:cs typeface="Consolas"/>
                <a:sym typeface="Consolas"/>
              </a:rPr>
              <a:t>margin-bottom</a:t>
            </a: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09885A"/>
                </a:solidFill>
                <a:latin typeface="Consolas"/>
                <a:ea typeface="Consolas"/>
                <a:cs typeface="Consolas"/>
                <a:sym typeface="Consolas"/>
              </a:rPr>
              <a:t>12px</a:t>
            </a:r>
            <a:r>
              <a:rPr b="0" i="0" lang="en-GB"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FF0000"/>
                </a:solidFill>
                <a:latin typeface="Consolas"/>
                <a:ea typeface="Consolas"/>
                <a:cs typeface="Consolas"/>
                <a:sym typeface="Consolas"/>
              </a:rPr>
              <a:t>margin-left</a:t>
            </a: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09885A"/>
                </a:solidFill>
                <a:latin typeface="Consolas"/>
                <a:ea typeface="Consolas"/>
                <a:cs typeface="Consolas"/>
                <a:sym typeface="Consolas"/>
              </a:rPr>
              <a:t>15px</a:t>
            </a:r>
            <a:r>
              <a:rPr b="0" i="0" lang="en-GB"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008000"/>
                </a:solidFill>
                <a:latin typeface="Consolas"/>
                <a:ea typeface="Consolas"/>
                <a:cs typeface="Consolas"/>
                <a:sym typeface="Consolas"/>
              </a:rPr>
              <a:t>/* forma abreviada pone en top, right, bottom, left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800000"/>
                </a:solidFill>
                <a:latin typeface="Consolas"/>
                <a:ea typeface="Consolas"/>
                <a:cs typeface="Consolas"/>
                <a:sym typeface="Consolas"/>
              </a:rPr>
              <a:t>div</a:t>
            </a:r>
            <a:r>
              <a:rPr b="0" i="0" lang="en-GB" sz="1100" u="none" cap="none" strike="noStrike">
                <a:solidFill>
                  <a:srgbClr val="000000"/>
                </a:solidFill>
                <a:latin typeface="Consolas"/>
                <a:ea typeface="Consolas"/>
                <a:cs typeface="Consolas"/>
                <a:sym typeface="Consolas"/>
              </a:rPr>
              <a:t> {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FF0000"/>
                </a:solidFill>
                <a:latin typeface="Consolas"/>
                <a:ea typeface="Consolas"/>
                <a:cs typeface="Consolas"/>
                <a:sym typeface="Consolas"/>
              </a:rPr>
              <a:t>margin</a:t>
            </a: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09885A"/>
                </a:solidFill>
                <a:latin typeface="Consolas"/>
                <a:ea typeface="Consolas"/>
                <a:cs typeface="Consolas"/>
                <a:sym typeface="Consolas"/>
              </a:rPr>
              <a:t>5px</a:t>
            </a: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09885A"/>
                </a:solidFill>
                <a:latin typeface="Consolas"/>
                <a:ea typeface="Consolas"/>
                <a:cs typeface="Consolas"/>
                <a:sym typeface="Consolas"/>
              </a:rPr>
              <a:t>10px</a:t>
            </a: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09885A"/>
                </a:solidFill>
                <a:latin typeface="Consolas"/>
                <a:ea typeface="Consolas"/>
                <a:cs typeface="Consolas"/>
                <a:sym typeface="Consolas"/>
              </a:rPr>
              <a:t>12px</a:t>
            </a:r>
            <a:r>
              <a:rPr b="0" i="0" lang="en-GB" sz="1100" u="none" cap="none" strike="noStrike">
                <a:solidFill>
                  <a:srgbClr val="000000"/>
                </a:solidFill>
                <a:latin typeface="Consolas"/>
                <a:ea typeface="Consolas"/>
                <a:cs typeface="Consolas"/>
                <a:sym typeface="Consolas"/>
              </a:rPr>
              <a:t> </a:t>
            </a:r>
            <a:r>
              <a:rPr b="0" i="0" lang="en-GB" sz="1100" u="none" cap="none" strike="noStrike">
                <a:solidFill>
                  <a:srgbClr val="09885A"/>
                </a:solidFill>
                <a:latin typeface="Consolas"/>
                <a:ea typeface="Consolas"/>
                <a:cs typeface="Consolas"/>
                <a:sym typeface="Consolas"/>
              </a:rPr>
              <a:t>15px</a:t>
            </a:r>
            <a:r>
              <a:rPr b="0" i="0" lang="en-GB"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GB"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448" name="Google Shape;448;p30"/>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Más información sobre Margin</a:t>
            </a:r>
            <a:r>
              <a:rPr b="0" i="0" lang="en-GB" sz="1200" u="none" cap="none" strike="noStrike">
                <a:solidFill>
                  <a:srgbClr val="000000"/>
                </a:solidFill>
                <a:latin typeface="Helvetica Neue Light"/>
                <a:ea typeface="Helvetica Neue Light"/>
                <a:cs typeface="Helvetica Neue Light"/>
                <a:sym typeface="Helvetica Neue Light"/>
              </a:rPr>
              <a:t> | Nota: se pueden resumir los 4 lados poniendo solo “margin: valor”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449" name="Google Shape;449;p30"/>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50" name="Google Shape;450;p30"/>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51" name="Google Shape;451;p30"/>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52" name="Google Shape;452;p30"/>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53" name="Google Shape;453;p30"/>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54" name="Google Shape;454;p30"/>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Lato"/>
                <a:ea typeface="Lato"/>
                <a:cs typeface="Lato"/>
                <a:sym typeface="Lato"/>
              </a:rPr>
              <a:t>5px</a:t>
            </a:r>
            <a:endParaRPr b="1" i="0" sz="1800" u="none" cap="none" strike="noStrike">
              <a:solidFill>
                <a:srgbClr val="000000"/>
              </a:solidFill>
              <a:latin typeface="Lato"/>
              <a:ea typeface="Lato"/>
              <a:cs typeface="Lato"/>
              <a:sym typeface="Lato"/>
            </a:endParaRPr>
          </a:p>
        </p:txBody>
      </p:sp>
      <p:sp>
        <p:nvSpPr>
          <p:cNvPr id="455" name="Google Shape;455;p30"/>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Lato"/>
                <a:ea typeface="Lato"/>
                <a:cs typeface="Lato"/>
                <a:sym typeface="Lato"/>
              </a:rPr>
              <a:t>10px</a:t>
            </a:r>
            <a:endParaRPr b="1" i="0" sz="1800" u="none" cap="none" strike="noStrike">
              <a:solidFill>
                <a:srgbClr val="000000"/>
              </a:solidFill>
              <a:latin typeface="Lato"/>
              <a:ea typeface="Lato"/>
              <a:cs typeface="Lato"/>
              <a:sym typeface="Lato"/>
            </a:endParaRPr>
          </a:p>
        </p:txBody>
      </p:sp>
      <p:sp>
        <p:nvSpPr>
          <p:cNvPr id="456" name="Google Shape;456;p30"/>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Lato"/>
                <a:ea typeface="Lato"/>
                <a:cs typeface="Lato"/>
                <a:sym typeface="Lato"/>
              </a:rPr>
              <a:t>12px</a:t>
            </a:r>
            <a:endParaRPr b="1" i="0" sz="1800" u="none" cap="none" strike="noStrike">
              <a:solidFill>
                <a:srgbClr val="000000"/>
              </a:solidFill>
              <a:latin typeface="Lato"/>
              <a:ea typeface="Lato"/>
              <a:cs typeface="Lato"/>
              <a:sym typeface="Lato"/>
            </a:endParaRPr>
          </a:p>
        </p:txBody>
      </p:sp>
      <p:sp>
        <p:nvSpPr>
          <p:cNvPr id="457" name="Google Shape;457;p30"/>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Lato"/>
                <a:ea typeface="Lato"/>
                <a:cs typeface="Lato"/>
                <a:sym typeface="Lato"/>
              </a:rPr>
              <a:t>15px</a:t>
            </a:r>
            <a:endParaRPr b="1" i="0" sz="1800" u="none" cap="none" strike="noStrike">
              <a:solidFill>
                <a:srgbClr val="000000"/>
              </a:solidFill>
              <a:latin typeface="Lato"/>
              <a:ea typeface="Lato"/>
              <a:cs typeface="Lato"/>
              <a:sym typeface="Lato"/>
            </a:endParaRPr>
          </a:p>
        </p:txBody>
      </p:sp>
      <p:cxnSp>
        <p:nvCxnSpPr>
          <p:cNvPr id="458" name="Google Shape;458;p30"/>
          <p:cNvCxnSpPr/>
          <p:nvPr/>
        </p:nvCxnSpPr>
        <p:spPr>
          <a:xfrm>
            <a:off x="2704825" y="2238750"/>
            <a:ext cx="351900" cy="513600"/>
          </a:xfrm>
          <a:prstGeom prst="straightConnector1">
            <a:avLst/>
          </a:prstGeom>
          <a:noFill/>
          <a:ln cap="flat" cmpd="sng" w="28575">
            <a:solidFill>
              <a:srgbClr val="FF00FF"/>
            </a:solidFill>
            <a:prstDash val="solid"/>
            <a:round/>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1"/>
          <p:cNvSpPr txBox="1"/>
          <p:nvPr/>
        </p:nvSpPr>
        <p:spPr>
          <a:xfrm>
            <a:off x="792751" y="238600"/>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ESPACIO INTERIOR</a:t>
            </a:r>
            <a:endParaRPr b="0" i="1" sz="4000" u="none" cap="none" strike="noStrike">
              <a:solidFill>
                <a:srgbClr val="000000"/>
              </a:solidFill>
              <a:latin typeface="Anton"/>
              <a:ea typeface="Anton"/>
              <a:cs typeface="Anton"/>
              <a:sym typeface="Anton"/>
            </a:endParaRPr>
          </a:p>
        </p:txBody>
      </p:sp>
      <p:sp>
        <p:nvSpPr>
          <p:cNvPr id="464" name="Google Shape;464;p31"/>
          <p:cNvSpPr txBox="1"/>
          <p:nvPr/>
        </p:nvSpPr>
        <p:spPr>
          <a:xfrm>
            <a:off x="619700" y="1306950"/>
            <a:ext cx="40161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rgbClr val="000000"/>
              </a:buClr>
              <a:buSzPts val="2200"/>
              <a:buFont typeface="Arial"/>
              <a:buNone/>
            </a:pPr>
            <a:r>
              <a:rPr b="0" i="1" lang="en-GB" sz="2200" u="none" cap="none" strike="noStrike">
                <a:solidFill>
                  <a:srgbClr val="000000"/>
                </a:solidFill>
                <a:latin typeface="Anton"/>
                <a:ea typeface="Anton"/>
                <a:cs typeface="Anton"/>
                <a:sym typeface="Anton"/>
              </a:rPr>
              <a:t>Padding (relleno)</a:t>
            </a:r>
            <a:endParaRPr b="0" i="1" sz="22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Las propiedades </a:t>
            </a:r>
            <a:r>
              <a:rPr b="0" i="1" lang="en-GB" sz="1800" u="none" cap="none" strike="noStrike">
                <a:solidFill>
                  <a:srgbClr val="000000"/>
                </a:solidFill>
                <a:highlight>
                  <a:srgbClr val="E0FF00"/>
                </a:highlight>
                <a:latin typeface="Helvetica Neue Light"/>
                <a:ea typeface="Helvetica Neue Light"/>
                <a:cs typeface="Helvetica Neue Light"/>
                <a:sym typeface="Helvetica Neue Light"/>
              </a:rPr>
              <a:t>padding-top, padding-right, padding-bottom y padding-left</a:t>
            </a:r>
            <a:r>
              <a:rPr b="0" i="0" lang="en-GB" sz="1800" u="none" cap="none" strike="noStrike">
                <a:solidFill>
                  <a:srgbClr val="000000"/>
                </a:solidFill>
                <a:latin typeface="Helvetica Neue Light"/>
                <a:ea typeface="Helvetica Neue Light"/>
                <a:cs typeface="Helvetica Neue Light"/>
                <a:sym typeface="Helvetica Neue Light"/>
              </a:rPr>
              <a:t> se utilizan para definir los espacios internos de cada uno de los lados del elemento, por separado.</a:t>
            </a:r>
            <a:br>
              <a:rPr b="0" i="0" lang="en-GB"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Puedes definir los cuatro lados (forma abreviada “</a:t>
            </a:r>
            <a:r>
              <a:rPr b="0" i="1" lang="en-GB" sz="1800" u="none" cap="none" strike="noStrike">
                <a:solidFill>
                  <a:srgbClr val="000000"/>
                </a:solidFill>
                <a:latin typeface="Helvetica Neue Light"/>
                <a:ea typeface="Helvetica Neue Light"/>
                <a:cs typeface="Helvetica Neue Light"/>
                <a:sym typeface="Helvetica Neue Light"/>
              </a:rPr>
              <a:t>padding</a:t>
            </a:r>
            <a:r>
              <a:rPr b="0" i="0" lang="en-GB" sz="1800" u="none" cap="none" strike="noStrike">
                <a:solidFill>
                  <a:srgbClr val="000000"/>
                </a:solidFill>
                <a:latin typeface="Helvetica Neue Light"/>
                <a:ea typeface="Helvetica Neue Light"/>
                <a:cs typeface="Helvetica Neue Light"/>
                <a:sym typeface="Helvetica Neue Light"/>
              </a:rPr>
              <a:t>”) o sólo aquellos que necesites.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465" name="Google Shape;465;p31"/>
          <p:cNvPicPr preferRelativeResize="0"/>
          <p:nvPr/>
        </p:nvPicPr>
        <p:blipFill rotWithShape="1">
          <a:blip r:embed="rId3">
            <a:alphaModFix/>
          </a:blip>
          <a:srcRect b="0" l="0" r="0" t="0"/>
          <a:stretch/>
        </p:blipFill>
        <p:spPr>
          <a:xfrm>
            <a:off x="4635800" y="1381438"/>
            <a:ext cx="4203400" cy="32815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2"/>
          <p:cNvSpPr txBox="1"/>
          <p:nvPr/>
        </p:nvSpPr>
        <p:spPr>
          <a:xfrm>
            <a:off x="654122" y="2097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CÓDIGO EJEMPLO</a:t>
            </a:r>
            <a:endParaRPr b="0" i="1" sz="4000" u="none" cap="none" strike="noStrike">
              <a:solidFill>
                <a:srgbClr val="000000"/>
              </a:solidFill>
              <a:latin typeface="Anton"/>
              <a:ea typeface="Anton"/>
              <a:cs typeface="Anton"/>
              <a:sym typeface="Anton"/>
            </a:endParaRPr>
          </a:p>
        </p:txBody>
      </p:sp>
      <p:sp>
        <p:nvSpPr>
          <p:cNvPr id="471" name="Google Shape;471;p32"/>
          <p:cNvSpPr txBox="1"/>
          <p:nvPr/>
        </p:nvSpPr>
        <p:spPr>
          <a:xfrm>
            <a:off x="4792675" y="0"/>
            <a:ext cx="4351200" cy="4590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800000"/>
                </a:solidFill>
                <a:latin typeface="Consolas"/>
                <a:ea typeface="Consolas"/>
                <a:cs typeface="Consolas"/>
                <a:sym typeface="Consolas"/>
              </a:rPr>
              <a:t>div</a:t>
            </a:r>
            <a:r>
              <a:rPr b="0" i="0" lang="en-GB"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FF0000"/>
                </a:solidFill>
                <a:latin typeface="Consolas"/>
                <a:ea typeface="Consolas"/>
                <a:cs typeface="Consolas"/>
                <a:sym typeface="Consolas"/>
              </a:rPr>
              <a:t>padding-top</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5px</a:t>
            </a:r>
            <a:r>
              <a:rPr b="0" i="0" lang="en-GB"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FF0000"/>
                </a:solidFill>
                <a:latin typeface="Consolas"/>
                <a:ea typeface="Consolas"/>
                <a:cs typeface="Consolas"/>
                <a:sym typeface="Consolas"/>
              </a:rPr>
              <a:t>padding-right</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10px</a:t>
            </a:r>
            <a:r>
              <a:rPr b="0" i="0" lang="en-GB"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FF0000"/>
                </a:solidFill>
                <a:latin typeface="Consolas"/>
                <a:ea typeface="Consolas"/>
                <a:cs typeface="Consolas"/>
                <a:sym typeface="Consolas"/>
              </a:rPr>
              <a:t>padding-bottom</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12px</a:t>
            </a:r>
            <a:r>
              <a:rPr b="0" i="0" lang="en-GB"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FF0000"/>
                </a:solidFill>
                <a:latin typeface="Consolas"/>
                <a:ea typeface="Consolas"/>
                <a:cs typeface="Consolas"/>
                <a:sym typeface="Consolas"/>
              </a:rPr>
              <a:t>padding-left</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15px</a:t>
            </a:r>
            <a:r>
              <a:rPr b="0" i="0" lang="en-GB"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8000"/>
                </a:solidFill>
                <a:latin typeface="Consolas"/>
                <a:ea typeface="Consolas"/>
                <a:cs typeface="Consolas"/>
                <a:sym typeface="Consolas"/>
              </a:rPr>
              <a:t>/* forma abreviada */</a:t>
            </a:r>
            <a:endParaRPr b="0" i="0" sz="16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800000"/>
                </a:solidFill>
                <a:latin typeface="Consolas"/>
                <a:ea typeface="Consolas"/>
                <a:cs typeface="Consolas"/>
                <a:sym typeface="Consolas"/>
              </a:rPr>
              <a:t>div</a:t>
            </a:r>
            <a:r>
              <a:rPr b="0" i="0" lang="en-GB"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FF0000"/>
                </a:solidFill>
                <a:latin typeface="Consolas"/>
                <a:ea typeface="Consolas"/>
                <a:cs typeface="Consolas"/>
                <a:sym typeface="Consolas"/>
              </a:rPr>
              <a:t>padding</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5px</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10px</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12px</a:t>
            </a:r>
            <a:r>
              <a:rPr b="0" i="0" lang="en-GB" sz="1600" u="none" cap="none" strike="noStrike">
                <a:solidFill>
                  <a:srgbClr val="000000"/>
                </a:solidFill>
                <a:latin typeface="Consolas"/>
                <a:ea typeface="Consolas"/>
                <a:cs typeface="Consolas"/>
                <a:sym typeface="Consolas"/>
              </a:rPr>
              <a:t> </a:t>
            </a:r>
            <a:r>
              <a:rPr b="0" i="0" lang="en-GB" sz="1600" u="none" cap="none" strike="noStrike">
                <a:solidFill>
                  <a:srgbClr val="09885A"/>
                </a:solidFill>
                <a:latin typeface="Consolas"/>
                <a:ea typeface="Consolas"/>
                <a:cs typeface="Consolas"/>
                <a:sym typeface="Consolas"/>
              </a:rPr>
              <a:t>15px</a:t>
            </a:r>
            <a:r>
              <a:rPr b="0" i="0" lang="en-GB"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472" name="Google Shape;472;p32"/>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Más información sobre padding</a:t>
            </a:r>
            <a:r>
              <a:rPr b="0" i="0" lang="en-GB" sz="1200" u="none" cap="none" strike="noStrike">
                <a:solidFill>
                  <a:srgbClr val="000000"/>
                </a:solidFill>
                <a:latin typeface="Helvetica Neue Light"/>
                <a:ea typeface="Helvetica Neue Light"/>
                <a:cs typeface="Helvetica Neue Light"/>
                <a:sym typeface="Helvetica Neue Light"/>
              </a:rPr>
              <a:t> | Nota: se pueden resumir los 4 lados poniendo solo “margin: valor”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473" name="Google Shape;473;p32"/>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74" name="Google Shape;474;p32"/>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75" name="Google Shape;475;p32"/>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76" name="Google Shape;476;p32"/>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77" name="Google Shape;477;p32"/>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78" name="Google Shape;478;p32"/>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Lato"/>
                <a:ea typeface="Lato"/>
                <a:cs typeface="Lato"/>
                <a:sym typeface="Lato"/>
              </a:rPr>
              <a:t>5px</a:t>
            </a:r>
            <a:endParaRPr b="1" i="0" sz="1800" u="none" cap="none" strike="noStrike">
              <a:solidFill>
                <a:srgbClr val="000000"/>
              </a:solidFill>
              <a:latin typeface="Lato"/>
              <a:ea typeface="Lato"/>
              <a:cs typeface="Lato"/>
              <a:sym typeface="Lato"/>
            </a:endParaRPr>
          </a:p>
        </p:txBody>
      </p:sp>
      <p:sp>
        <p:nvSpPr>
          <p:cNvPr id="479" name="Google Shape;479;p32"/>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Lato"/>
                <a:ea typeface="Lato"/>
                <a:cs typeface="Lato"/>
                <a:sym typeface="Lato"/>
              </a:rPr>
              <a:t>10px</a:t>
            </a:r>
            <a:endParaRPr b="1" i="0" sz="1800" u="none" cap="none" strike="noStrike">
              <a:solidFill>
                <a:srgbClr val="000000"/>
              </a:solidFill>
              <a:latin typeface="Lato"/>
              <a:ea typeface="Lato"/>
              <a:cs typeface="Lato"/>
              <a:sym typeface="Lato"/>
            </a:endParaRPr>
          </a:p>
        </p:txBody>
      </p:sp>
      <p:sp>
        <p:nvSpPr>
          <p:cNvPr id="480" name="Google Shape;480;p32"/>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Lato"/>
                <a:ea typeface="Lato"/>
                <a:cs typeface="Lato"/>
                <a:sym typeface="Lato"/>
              </a:rPr>
              <a:t>12px</a:t>
            </a:r>
            <a:endParaRPr b="1" i="0" sz="1800" u="none" cap="none" strike="noStrike">
              <a:solidFill>
                <a:srgbClr val="000000"/>
              </a:solidFill>
              <a:latin typeface="Lato"/>
              <a:ea typeface="Lato"/>
              <a:cs typeface="Lato"/>
              <a:sym typeface="Lato"/>
            </a:endParaRPr>
          </a:p>
        </p:txBody>
      </p:sp>
      <p:sp>
        <p:nvSpPr>
          <p:cNvPr id="481" name="Google Shape;481;p32"/>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Lato"/>
                <a:ea typeface="Lato"/>
                <a:cs typeface="Lato"/>
                <a:sym typeface="Lato"/>
              </a:rPr>
              <a:t>15px</a:t>
            </a:r>
            <a:endParaRPr b="1" i="0" sz="1800" u="none" cap="none" strike="noStrike">
              <a:solidFill>
                <a:srgbClr val="000000"/>
              </a:solidFill>
              <a:latin typeface="Lato"/>
              <a:ea typeface="Lato"/>
              <a:cs typeface="Lato"/>
              <a:sym typeface="Lato"/>
            </a:endParaRPr>
          </a:p>
        </p:txBody>
      </p:sp>
      <p:cxnSp>
        <p:nvCxnSpPr>
          <p:cNvPr id="482" name="Google Shape;482;p32"/>
          <p:cNvCxnSpPr/>
          <p:nvPr/>
        </p:nvCxnSpPr>
        <p:spPr>
          <a:xfrm>
            <a:off x="2704825" y="2238750"/>
            <a:ext cx="351900" cy="5136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3"/>
          <p:cNvSpPr txBox="1"/>
          <p:nvPr/>
        </p:nvSpPr>
        <p:spPr>
          <a:xfrm>
            <a:off x="792751" y="226625"/>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BORDES</a:t>
            </a:r>
            <a:endParaRPr b="0" i="1" sz="4000" u="none" cap="none" strike="noStrike">
              <a:solidFill>
                <a:srgbClr val="000000"/>
              </a:solidFill>
              <a:latin typeface="Anton"/>
              <a:ea typeface="Anton"/>
              <a:cs typeface="Anton"/>
              <a:sym typeface="Anton"/>
            </a:endParaRPr>
          </a:p>
        </p:txBody>
      </p:sp>
      <p:sp>
        <p:nvSpPr>
          <p:cNvPr id="488" name="Google Shape;488;p33"/>
          <p:cNvSpPr txBox="1"/>
          <p:nvPr/>
        </p:nvSpPr>
        <p:spPr>
          <a:xfrm>
            <a:off x="619700" y="1143675"/>
            <a:ext cx="40161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rgbClr val="000000"/>
              </a:buClr>
              <a:buSzPts val="2200"/>
              <a:buFont typeface="Arial"/>
              <a:buNone/>
            </a:pPr>
            <a:r>
              <a:rPr b="0" i="1" lang="en-GB" sz="2200" u="none" cap="none" strike="noStrike">
                <a:solidFill>
                  <a:srgbClr val="000000"/>
                </a:solidFill>
                <a:latin typeface="Anton"/>
                <a:ea typeface="Anton"/>
                <a:cs typeface="Anton"/>
                <a:sym typeface="Anton"/>
              </a:rPr>
              <a:t>Border</a:t>
            </a:r>
            <a:endParaRPr b="0" i="1" sz="22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Las propiedades </a:t>
            </a:r>
            <a:r>
              <a:rPr b="0" i="1" lang="en-GB" sz="1800" u="none" cap="none" strike="noStrike">
                <a:solidFill>
                  <a:srgbClr val="000000"/>
                </a:solidFill>
                <a:highlight>
                  <a:srgbClr val="E0FF00"/>
                </a:highlight>
                <a:latin typeface="Helvetica Neue Light"/>
                <a:ea typeface="Helvetica Neue Light"/>
                <a:cs typeface="Helvetica Neue Light"/>
                <a:sym typeface="Helvetica Neue Light"/>
              </a:rPr>
              <a:t>border-top, border-right, border-bottom, y border-left</a:t>
            </a:r>
            <a:r>
              <a:rPr b="0" i="0" lang="en-GB" sz="1800" u="none" cap="none" strike="noStrike">
                <a:solidFill>
                  <a:srgbClr val="000000"/>
                </a:solidFill>
                <a:highlight>
                  <a:srgbClr val="E0FF00"/>
                </a:highlight>
                <a:latin typeface="Helvetica Neue Light"/>
                <a:ea typeface="Helvetica Neue Light"/>
                <a:cs typeface="Helvetica Neue Light"/>
                <a:sym typeface="Helvetica Neue Light"/>
              </a:rPr>
              <a:t> </a:t>
            </a:r>
            <a:r>
              <a:rPr b="0" i="0" lang="en-GB" sz="1800" u="none" cap="none" strike="noStrike">
                <a:solidFill>
                  <a:srgbClr val="000000"/>
                </a:solidFill>
                <a:latin typeface="Helvetica Neue Light"/>
                <a:ea typeface="Helvetica Neue Light"/>
                <a:cs typeface="Helvetica Neue Light"/>
                <a:sym typeface="Helvetica Neue Light"/>
              </a:rPr>
              <a:t>se utilizan para definir los bordes de cada lado del elemento por separado.</a:t>
            </a:r>
            <a:br>
              <a:rPr b="0" i="0" lang="en-GB"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Puedes definir los cuatro lados (forma abreviada “</a:t>
            </a:r>
            <a:r>
              <a:rPr b="0" i="1" lang="en-GB" sz="1800" u="none" cap="none" strike="noStrike">
                <a:solidFill>
                  <a:srgbClr val="000000"/>
                </a:solidFill>
                <a:latin typeface="Helvetica Neue Light"/>
                <a:ea typeface="Helvetica Neue Light"/>
                <a:cs typeface="Helvetica Neue Light"/>
                <a:sym typeface="Helvetica Neue Light"/>
              </a:rPr>
              <a:t>border</a:t>
            </a:r>
            <a:r>
              <a:rPr b="0" i="0" lang="en-GB" sz="1800" u="none" cap="none" strike="noStrike">
                <a:solidFill>
                  <a:srgbClr val="000000"/>
                </a:solidFill>
                <a:latin typeface="Helvetica Neue Light"/>
                <a:ea typeface="Helvetica Neue Light"/>
                <a:cs typeface="Helvetica Neue Light"/>
                <a:sym typeface="Helvetica Neue Light"/>
              </a:rPr>
              <a:t>”) o sólo aquellos que necesites.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489" name="Google Shape;489;p33"/>
          <p:cNvPicPr preferRelativeResize="0"/>
          <p:nvPr/>
        </p:nvPicPr>
        <p:blipFill rotWithShape="1">
          <a:blip r:embed="rId3">
            <a:alphaModFix/>
          </a:blip>
          <a:srcRect b="0" l="0" r="0" t="0"/>
          <a:stretch/>
        </p:blipFill>
        <p:spPr>
          <a:xfrm>
            <a:off x="4746325" y="1573650"/>
            <a:ext cx="4203401" cy="243675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4"/>
          <p:cNvSpPr txBox="1"/>
          <p:nvPr/>
        </p:nvSpPr>
        <p:spPr>
          <a:xfrm>
            <a:off x="1531801" y="362800"/>
            <a:ext cx="75585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BORDES</a:t>
            </a:r>
            <a:endParaRPr b="0" i="1" sz="4000" u="none" cap="none" strike="noStrike">
              <a:solidFill>
                <a:srgbClr val="000000"/>
              </a:solidFill>
              <a:latin typeface="Anton"/>
              <a:ea typeface="Anton"/>
              <a:cs typeface="Anton"/>
              <a:sym typeface="Anton"/>
            </a:endParaRPr>
          </a:p>
        </p:txBody>
      </p:sp>
      <p:sp>
        <p:nvSpPr>
          <p:cNvPr id="495" name="Google Shape;495;p34"/>
          <p:cNvSpPr txBox="1"/>
          <p:nvPr/>
        </p:nvSpPr>
        <p:spPr>
          <a:xfrm>
            <a:off x="619700" y="1153875"/>
            <a:ext cx="40161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rgbClr val="000000"/>
              </a:buClr>
              <a:buSzPts val="2300"/>
              <a:buFont typeface="Arial"/>
              <a:buNone/>
            </a:pPr>
            <a:r>
              <a:t/>
            </a:r>
            <a:endParaRPr b="0" i="1" sz="23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 A diferencia de los márgenes y padding, los bordes se forman con 3 valores: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Tipo de borde (</a:t>
            </a:r>
            <a:r>
              <a:rPr b="0" i="0" lang="en-GB" sz="18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border-style</a:t>
            </a:r>
            <a:r>
              <a:rPr b="0" i="0" lang="en-GB"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Grosor (-width).</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Color (-color).</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496" name="Google Shape;496;p34"/>
          <p:cNvPicPr preferRelativeResize="0"/>
          <p:nvPr/>
        </p:nvPicPr>
        <p:blipFill rotWithShape="1">
          <a:blip r:embed="rId4">
            <a:alphaModFix/>
          </a:blip>
          <a:srcRect b="0" l="0" r="0" t="0"/>
          <a:stretch/>
        </p:blipFill>
        <p:spPr>
          <a:xfrm>
            <a:off x="4799500" y="222825"/>
            <a:ext cx="4122699" cy="4436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5"/>
          <p:cNvSpPr txBox="1"/>
          <p:nvPr/>
        </p:nvSpPr>
        <p:spPr>
          <a:xfrm>
            <a:off x="1766522" y="3117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BORDES</a:t>
            </a:r>
            <a:endParaRPr b="0" i="1" sz="4000" u="none" cap="none" strike="noStrike">
              <a:solidFill>
                <a:srgbClr val="000000"/>
              </a:solidFill>
              <a:latin typeface="Anton"/>
              <a:ea typeface="Anton"/>
              <a:cs typeface="Anton"/>
              <a:sym typeface="Anton"/>
            </a:endParaRPr>
          </a:p>
        </p:txBody>
      </p:sp>
      <p:sp>
        <p:nvSpPr>
          <p:cNvPr id="502" name="Google Shape;502;p35"/>
          <p:cNvSpPr txBox="1"/>
          <p:nvPr/>
        </p:nvSpPr>
        <p:spPr>
          <a:xfrm>
            <a:off x="1101900" y="161715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500"/>
              <a:buFont typeface="Arial"/>
              <a:buNone/>
            </a:pPr>
            <a:r>
              <a:rPr b="0" i="0" lang="en-GB" sz="1500" u="none" cap="none" strike="noStrike">
                <a:solidFill>
                  <a:srgbClr val="800000"/>
                </a:solidFill>
                <a:latin typeface="Consolas"/>
                <a:ea typeface="Consolas"/>
                <a:cs typeface="Consolas"/>
                <a:sym typeface="Consolas"/>
              </a:rPr>
              <a:t>div</a:t>
            </a:r>
            <a:r>
              <a:rPr b="0" i="0" lang="en-GB"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Clr>
                <a:srgbClr val="000000"/>
              </a:buClr>
              <a:buSzPts val="1500"/>
              <a:buFont typeface="Arial"/>
              <a:buNone/>
            </a:pPr>
            <a:r>
              <a:rPr b="0" i="0" lang="en-GB" sz="1500" u="none" cap="none" strike="noStrike">
                <a:solidFill>
                  <a:srgbClr val="FF0000"/>
                </a:solidFill>
                <a:latin typeface="Consolas"/>
                <a:ea typeface="Consolas"/>
                <a:cs typeface="Consolas"/>
                <a:sym typeface="Consolas"/>
              </a:rPr>
              <a:t>border-top</a:t>
            </a:r>
            <a:r>
              <a:rPr b="0" i="0" lang="en-GB" sz="1500" u="none" cap="none" strike="noStrike">
                <a:solidFill>
                  <a:srgbClr val="000000"/>
                </a:solidFill>
                <a:latin typeface="Consolas"/>
                <a:ea typeface="Consolas"/>
                <a:cs typeface="Consolas"/>
                <a:sym typeface="Consolas"/>
              </a:rPr>
              <a:t>:</a:t>
            </a:r>
            <a:r>
              <a:rPr b="0" i="0" lang="en-GB" sz="1500" u="none" cap="none" strike="noStrike">
                <a:solidFill>
                  <a:srgbClr val="0451A5"/>
                </a:solidFill>
                <a:latin typeface="Consolas"/>
                <a:ea typeface="Consolas"/>
                <a:cs typeface="Consolas"/>
                <a:sym typeface="Consolas"/>
              </a:rPr>
              <a:t>solid</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09885A"/>
                </a:solidFill>
                <a:latin typeface="Consolas"/>
                <a:ea typeface="Consolas"/>
                <a:cs typeface="Consolas"/>
                <a:sym typeface="Consolas"/>
              </a:rPr>
              <a:t>5px</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0451A5"/>
                </a:solidFill>
                <a:latin typeface="Consolas"/>
                <a:ea typeface="Consolas"/>
                <a:cs typeface="Consolas"/>
                <a:sym typeface="Consolas"/>
              </a:rPr>
              <a:t>red</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FF0000"/>
                </a:solidFill>
                <a:latin typeface="Consolas"/>
                <a:ea typeface="Consolas"/>
                <a:cs typeface="Consolas"/>
                <a:sym typeface="Consolas"/>
              </a:rPr>
              <a:t>border-right</a:t>
            </a:r>
            <a:r>
              <a:rPr b="0" i="0" lang="en-GB" sz="1500" u="none" cap="none" strike="noStrike">
                <a:solidFill>
                  <a:srgbClr val="000000"/>
                </a:solidFill>
                <a:latin typeface="Consolas"/>
                <a:ea typeface="Consolas"/>
                <a:cs typeface="Consolas"/>
                <a:sym typeface="Consolas"/>
              </a:rPr>
              <a:t>:</a:t>
            </a:r>
            <a:r>
              <a:rPr b="0" i="0" lang="en-GB" sz="1500" u="none" cap="none" strike="noStrike">
                <a:solidFill>
                  <a:srgbClr val="0451A5"/>
                </a:solidFill>
                <a:latin typeface="Consolas"/>
                <a:ea typeface="Consolas"/>
                <a:cs typeface="Consolas"/>
                <a:sym typeface="Consolas"/>
              </a:rPr>
              <a:t>solid</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09885A"/>
                </a:solidFill>
                <a:latin typeface="Consolas"/>
                <a:ea typeface="Consolas"/>
                <a:cs typeface="Consolas"/>
                <a:sym typeface="Consolas"/>
              </a:rPr>
              <a:t>10px</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0451A5"/>
                </a:solidFill>
                <a:latin typeface="Consolas"/>
                <a:ea typeface="Consolas"/>
                <a:cs typeface="Consolas"/>
                <a:sym typeface="Consolas"/>
              </a:rPr>
              <a:t>cyan</a:t>
            </a:r>
            <a:r>
              <a:rPr b="0" i="0" lang="en-GB"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Clr>
                <a:srgbClr val="000000"/>
              </a:buClr>
              <a:buSzPts val="1500"/>
              <a:buFont typeface="Arial"/>
              <a:buNone/>
            </a:pPr>
            <a:r>
              <a:rPr b="0" i="0" lang="en-GB" sz="1500" u="none" cap="none" strike="noStrike">
                <a:solidFill>
                  <a:srgbClr val="FF0000"/>
                </a:solidFill>
                <a:latin typeface="Consolas"/>
                <a:ea typeface="Consolas"/>
                <a:cs typeface="Consolas"/>
                <a:sym typeface="Consolas"/>
              </a:rPr>
              <a:t>border-bottom</a:t>
            </a:r>
            <a:r>
              <a:rPr b="0" i="0" lang="en-GB" sz="1500" u="none" cap="none" strike="noStrike">
                <a:solidFill>
                  <a:srgbClr val="000000"/>
                </a:solidFill>
                <a:latin typeface="Consolas"/>
                <a:ea typeface="Consolas"/>
                <a:cs typeface="Consolas"/>
                <a:sym typeface="Consolas"/>
              </a:rPr>
              <a:t>:</a:t>
            </a:r>
            <a:r>
              <a:rPr b="0" i="0" lang="en-GB" sz="1500" u="none" cap="none" strike="noStrike">
                <a:solidFill>
                  <a:srgbClr val="0451A5"/>
                </a:solidFill>
                <a:latin typeface="Consolas"/>
                <a:ea typeface="Consolas"/>
                <a:cs typeface="Consolas"/>
                <a:sym typeface="Consolas"/>
              </a:rPr>
              <a:t>solid</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09885A"/>
                </a:solidFill>
                <a:latin typeface="Consolas"/>
                <a:ea typeface="Consolas"/>
                <a:cs typeface="Consolas"/>
                <a:sym typeface="Consolas"/>
              </a:rPr>
              <a:t>7px</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0451A5"/>
                </a:solidFill>
                <a:latin typeface="Consolas"/>
                <a:ea typeface="Consolas"/>
                <a:cs typeface="Consolas"/>
                <a:sym typeface="Consolas"/>
              </a:rPr>
              <a:t>green</a:t>
            </a:r>
            <a:r>
              <a:rPr b="0" i="0" lang="en-GB"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Clr>
                <a:srgbClr val="000000"/>
              </a:buClr>
              <a:buSzPts val="1500"/>
              <a:buFont typeface="Arial"/>
              <a:buNone/>
            </a:pPr>
            <a:r>
              <a:rPr b="0" i="0" lang="en-GB" sz="1500" u="none" cap="none" strike="noStrike">
                <a:solidFill>
                  <a:srgbClr val="FF0000"/>
                </a:solidFill>
                <a:latin typeface="Consolas"/>
                <a:ea typeface="Consolas"/>
                <a:cs typeface="Consolas"/>
                <a:sym typeface="Consolas"/>
              </a:rPr>
              <a:t>border-left</a:t>
            </a:r>
            <a:r>
              <a:rPr b="0" i="0" lang="en-GB" sz="1500" u="none" cap="none" strike="noStrike">
                <a:solidFill>
                  <a:srgbClr val="000000"/>
                </a:solidFill>
                <a:latin typeface="Consolas"/>
                <a:ea typeface="Consolas"/>
                <a:cs typeface="Consolas"/>
                <a:sym typeface="Consolas"/>
              </a:rPr>
              <a:t>:</a:t>
            </a:r>
            <a:r>
              <a:rPr b="0" i="0" lang="en-GB" sz="1500" u="none" cap="none" strike="noStrike">
                <a:solidFill>
                  <a:srgbClr val="0451A5"/>
                </a:solidFill>
                <a:latin typeface="Consolas"/>
                <a:ea typeface="Consolas"/>
                <a:cs typeface="Consolas"/>
                <a:sym typeface="Consolas"/>
              </a:rPr>
              <a:t>solid</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09885A"/>
                </a:solidFill>
                <a:latin typeface="Consolas"/>
                <a:ea typeface="Consolas"/>
                <a:cs typeface="Consolas"/>
                <a:sym typeface="Consolas"/>
              </a:rPr>
              <a:t>12px</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0451A5"/>
                </a:solidFill>
                <a:latin typeface="Consolas"/>
                <a:ea typeface="Consolas"/>
                <a:cs typeface="Consolas"/>
                <a:sym typeface="Consolas"/>
              </a:rPr>
              <a:t>yellow</a:t>
            </a:r>
            <a:r>
              <a:rPr b="0" i="0" lang="en-GB"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500"/>
              <a:buFont typeface="Arial"/>
              <a:buNone/>
            </a:pPr>
            <a:r>
              <a:rPr b="0" i="0" lang="en-GB"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503" name="Google Shape;503;p35"/>
          <p:cNvSpPr txBox="1"/>
          <p:nvPr/>
        </p:nvSpPr>
        <p:spPr>
          <a:xfrm>
            <a:off x="1101900" y="1228238"/>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504" name="Google Shape;504;p35"/>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505" name="Google Shape;505;p35"/>
          <p:cNvSpPr txBox="1"/>
          <p:nvPr/>
        </p:nvSpPr>
        <p:spPr>
          <a:xfrm>
            <a:off x="730200" y="4641525"/>
            <a:ext cx="66483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Valores comunes: estilo grosor color| </a:t>
            </a:r>
            <a:r>
              <a:rPr b="0" i="0" lang="en-GB" sz="12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Ejemplos y más información</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506" name="Google Shape;506;p35"/>
          <p:cNvPicPr preferRelativeResize="0"/>
          <p:nvPr/>
        </p:nvPicPr>
        <p:blipFill rotWithShape="1">
          <a:blip r:embed="rId4">
            <a:alphaModFix/>
          </a:blip>
          <a:srcRect b="0" l="0" r="0" t="0"/>
          <a:stretch/>
        </p:blipFill>
        <p:spPr>
          <a:xfrm>
            <a:off x="4994913" y="2295075"/>
            <a:ext cx="3791426" cy="12453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6"/>
          <p:cNvSpPr txBox="1"/>
          <p:nvPr/>
        </p:nvSpPr>
        <p:spPr>
          <a:xfrm>
            <a:off x="772801" y="310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Clr>
                <a:srgbClr val="000000"/>
              </a:buClr>
              <a:buSzPts val="3800"/>
              <a:buFont typeface="Arial"/>
              <a:buNone/>
            </a:pPr>
            <a:r>
              <a:rPr b="0" i="1" lang="en-GB" sz="3800" u="none" cap="none" strike="noStrike">
                <a:solidFill>
                  <a:srgbClr val="000000"/>
                </a:solidFill>
                <a:latin typeface="Anton"/>
                <a:ea typeface="Anton"/>
                <a:cs typeface="Anton"/>
                <a:sym typeface="Anton"/>
              </a:rPr>
              <a:t>TIPOS DE ELEMENTOS</a:t>
            </a:r>
            <a:endParaRPr b="0" i="1" sz="3800" u="none" cap="none" strike="noStrike">
              <a:solidFill>
                <a:srgbClr val="000000"/>
              </a:solidFill>
              <a:latin typeface="Anton"/>
              <a:ea typeface="Anton"/>
              <a:cs typeface="Anton"/>
              <a:sym typeface="Anton"/>
            </a:endParaRPr>
          </a:p>
        </p:txBody>
      </p:sp>
      <p:sp>
        <p:nvSpPr>
          <p:cNvPr id="512" name="Google Shape;512;p36"/>
          <p:cNvSpPr txBox="1"/>
          <p:nvPr/>
        </p:nvSpPr>
        <p:spPr>
          <a:xfrm>
            <a:off x="339150" y="1527900"/>
            <a:ext cx="8465700" cy="31899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rgbClr val="3DFFBC"/>
              </a:buClr>
              <a:buSzPts val="1900"/>
              <a:buFont typeface="Didact Gothic"/>
              <a:buChar char="●"/>
            </a:pPr>
            <a:r>
              <a:rPr b="0" i="0" lang="en-GB" sz="1900" u="none" cap="none" strike="noStrike">
                <a:solidFill>
                  <a:srgbClr val="000000"/>
                </a:solidFill>
                <a:latin typeface="Helvetica Neue Light"/>
                <a:ea typeface="Helvetica Neue Light"/>
                <a:cs typeface="Helvetica Neue Light"/>
                <a:sym typeface="Helvetica Neue Light"/>
              </a:rPr>
              <a:t>El estándar HTML clasifica a todos sus elementos en dos grandes grupos: elementos </a:t>
            </a:r>
            <a:r>
              <a:rPr b="1" i="0" lang="en-GB" sz="1900" u="none" cap="none" strike="noStrike">
                <a:solidFill>
                  <a:srgbClr val="000000"/>
                </a:solidFill>
                <a:latin typeface="Helvetica Neue"/>
                <a:ea typeface="Helvetica Neue"/>
                <a:cs typeface="Helvetica Neue"/>
                <a:sym typeface="Helvetica Neue"/>
              </a:rPr>
              <a:t>en línea (</a:t>
            </a:r>
            <a:r>
              <a:rPr b="1" i="1" lang="en-GB" sz="1900" u="none" cap="none" strike="noStrike">
                <a:solidFill>
                  <a:srgbClr val="000000"/>
                </a:solidFill>
                <a:latin typeface="Helvetica Neue"/>
                <a:ea typeface="Helvetica Neue"/>
                <a:cs typeface="Helvetica Neue"/>
                <a:sym typeface="Helvetica Neue"/>
              </a:rPr>
              <a:t>inline</a:t>
            </a:r>
            <a:r>
              <a:rPr b="1" i="0" lang="en-GB" sz="1900" u="none" cap="none" strike="noStrike">
                <a:solidFill>
                  <a:srgbClr val="000000"/>
                </a:solidFill>
                <a:latin typeface="Helvetica Neue"/>
                <a:ea typeface="Helvetica Neue"/>
                <a:cs typeface="Helvetica Neue"/>
                <a:sym typeface="Helvetica Neue"/>
              </a:rPr>
              <a:t>)</a:t>
            </a:r>
            <a:r>
              <a:rPr b="0" i="0" lang="en-GB" sz="1900" u="none" cap="none" strike="noStrike">
                <a:solidFill>
                  <a:srgbClr val="000000"/>
                </a:solidFill>
                <a:latin typeface="Helvetica Neue Light"/>
                <a:ea typeface="Helvetica Neue Light"/>
                <a:cs typeface="Helvetica Neue Light"/>
                <a:sym typeface="Helvetica Neue Light"/>
              </a:rPr>
              <a:t> y </a:t>
            </a:r>
            <a:r>
              <a:rPr b="1" i="0" lang="en-GB" sz="1900" u="none" cap="none" strike="noStrike">
                <a:solidFill>
                  <a:srgbClr val="000000"/>
                </a:solidFill>
                <a:latin typeface="Helvetica Neue"/>
                <a:ea typeface="Helvetica Neue"/>
                <a:cs typeface="Helvetica Neue"/>
                <a:sym typeface="Helvetica Neue"/>
              </a:rPr>
              <a:t>de bloque (</a:t>
            </a:r>
            <a:r>
              <a:rPr b="1" i="1" lang="en-GB" sz="1900" u="none" cap="none" strike="noStrike">
                <a:solidFill>
                  <a:srgbClr val="000000"/>
                </a:solidFill>
                <a:latin typeface="Helvetica Neue"/>
                <a:ea typeface="Helvetica Neue"/>
                <a:cs typeface="Helvetica Neue"/>
                <a:sym typeface="Helvetica Neue"/>
              </a:rPr>
              <a:t>block</a:t>
            </a:r>
            <a:r>
              <a:rPr b="1" i="0" lang="en-GB" sz="1900" u="none" cap="none" strike="noStrike">
                <a:solidFill>
                  <a:srgbClr val="000000"/>
                </a:solidFill>
                <a:latin typeface="Helvetica Neue"/>
                <a:ea typeface="Helvetica Neue"/>
                <a:cs typeface="Helvetica Neue"/>
                <a:sym typeface="Helvetica Neue"/>
              </a:rPr>
              <a:t>).</a:t>
            </a:r>
            <a:endParaRPr b="1" i="0" sz="1900" u="none" cap="none" strike="noStrike">
              <a:solidFill>
                <a:srgbClr val="000000"/>
              </a:solidFill>
              <a:latin typeface="Helvetica Neue"/>
              <a:ea typeface="Helvetica Neue"/>
              <a:cs typeface="Helvetica Neue"/>
              <a:sym typeface="Helvetica Neue"/>
            </a:endParaRPr>
          </a:p>
          <a:p>
            <a:pPr indent="-349250" lvl="0" marL="457200" marR="0" rtl="0" algn="l">
              <a:lnSpc>
                <a:spcPct val="115000"/>
              </a:lnSpc>
              <a:spcBef>
                <a:spcPts val="1200"/>
              </a:spcBef>
              <a:spcAft>
                <a:spcPts val="0"/>
              </a:spcAft>
              <a:buClr>
                <a:srgbClr val="3DFFBC"/>
              </a:buClr>
              <a:buSzPts val="1900"/>
              <a:buFont typeface="Didact Gothic"/>
              <a:buChar char="●"/>
            </a:pPr>
            <a:r>
              <a:rPr b="0" i="0" lang="en-GB" sz="1900" u="none" cap="none" strike="noStrike">
                <a:solidFill>
                  <a:srgbClr val="000000"/>
                </a:solidFill>
                <a:latin typeface="Helvetica Neue Light"/>
                <a:ea typeface="Helvetica Neue Light"/>
                <a:cs typeface="Helvetica Neue Light"/>
                <a:sym typeface="Helvetica Neue Light"/>
              </a:rPr>
              <a:t>Los </a:t>
            </a:r>
            <a:r>
              <a:rPr b="0" i="0" lang="en-GB" sz="1900" u="none" cap="none" strike="noStrike">
                <a:solidFill>
                  <a:srgbClr val="000000"/>
                </a:solidFill>
                <a:highlight>
                  <a:srgbClr val="A6FFCA"/>
                </a:highlight>
                <a:latin typeface="Helvetica Neue Light"/>
                <a:ea typeface="Helvetica Neue Light"/>
                <a:cs typeface="Helvetica Neue Light"/>
                <a:sym typeface="Helvetica Neue Light"/>
              </a:rPr>
              <a:t>elementos de bloque</a:t>
            </a:r>
            <a:r>
              <a:rPr b="0" i="0" lang="en-GB" sz="1900" u="none" cap="none" strike="noStrike">
                <a:solidFill>
                  <a:srgbClr val="000000"/>
                </a:solidFill>
                <a:latin typeface="Helvetica Neue Light"/>
                <a:ea typeface="Helvetica Neue Light"/>
                <a:cs typeface="Helvetica Neue Light"/>
                <a:sym typeface="Helvetica Neue Light"/>
              </a:rPr>
              <a:t> siempre empiezan en una nueva línea, y ocupan todo el espacio disponible hasta el final de la misma (100%). </a:t>
            </a:r>
            <a:endParaRPr b="0" i="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15000"/>
              </a:lnSpc>
              <a:spcBef>
                <a:spcPts val="1200"/>
              </a:spcBef>
              <a:spcAft>
                <a:spcPts val="1200"/>
              </a:spcAft>
              <a:buClr>
                <a:srgbClr val="3DFFBC"/>
              </a:buClr>
              <a:buSzPts val="1900"/>
              <a:buFont typeface="Didact Gothic"/>
              <a:buChar char="●"/>
            </a:pPr>
            <a:r>
              <a:rPr b="0" i="0" lang="en-GB" sz="1900" u="none" cap="none" strike="noStrike">
                <a:solidFill>
                  <a:srgbClr val="000000"/>
                </a:solidFill>
                <a:latin typeface="Helvetica Neue Light"/>
                <a:ea typeface="Helvetica Neue Light"/>
                <a:cs typeface="Helvetica Neue Light"/>
                <a:sym typeface="Helvetica Neue Light"/>
              </a:rPr>
              <a:t>Por otra parte, </a:t>
            </a:r>
            <a:r>
              <a:rPr b="0" i="0" lang="en-GB" sz="1900" u="none" cap="none" strike="noStrike">
                <a:solidFill>
                  <a:srgbClr val="000000"/>
                </a:solidFill>
                <a:highlight>
                  <a:srgbClr val="A6FFCA"/>
                </a:highlight>
                <a:latin typeface="Helvetica Neue Light"/>
                <a:ea typeface="Helvetica Neue Light"/>
                <a:cs typeface="Helvetica Neue Light"/>
                <a:sym typeface="Helvetica Neue Light"/>
              </a:rPr>
              <a:t>los elementos en línea</a:t>
            </a:r>
            <a:r>
              <a:rPr b="0" i="0" lang="en-GB" sz="1900" u="none" cap="none" strike="noStrike">
                <a:solidFill>
                  <a:srgbClr val="000000"/>
                </a:solidFill>
                <a:latin typeface="Helvetica Neue Light"/>
                <a:ea typeface="Helvetica Neue Light"/>
                <a:cs typeface="Helvetica Neue Light"/>
                <a:sym typeface="Helvetica Neue Light"/>
              </a:rPr>
              <a:t> no empiezan necesariamente en nueva línea y sólo ocupan el espacio necesario para mostrar sus contenidos.</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513" name="Google Shape;513;p36"/>
          <p:cNvSpPr txBox="1"/>
          <p:nvPr/>
        </p:nvSpPr>
        <p:spPr>
          <a:xfrm>
            <a:off x="772800" y="4590100"/>
            <a:ext cx="3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Helvetica Neue"/>
                <a:ea typeface="Helvetica Neue"/>
                <a:cs typeface="Helvetica Neue"/>
                <a:sym typeface="Helvetica Neue"/>
              </a:rPr>
              <a:t>Fuente: </a:t>
            </a:r>
            <a:r>
              <a:rPr b="0" i="0" lang="en-GB" sz="1400" u="none" cap="none" strike="noStrike">
                <a:solidFill>
                  <a:srgbClr val="000000"/>
                </a:solidFill>
                <a:latin typeface="Helvetica Neue Light"/>
                <a:ea typeface="Helvetica Neue Light"/>
                <a:cs typeface="Helvetica Neue Light"/>
                <a:sym typeface="Helvetica Neue Light"/>
              </a:rPr>
              <a:t>https://developer.mozilla.org/es/</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7"/>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3800"/>
              <a:buFont typeface="Arial"/>
              <a:buNone/>
            </a:pPr>
            <a:r>
              <a:rPr b="0" i="1" lang="en-GB" sz="3800" u="none" cap="none" strike="noStrike">
                <a:solidFill>
                  <a:srgbClr val="000000"/>
                </a:solidFill>
                <a:latin typeface="Anton"/>
                <a:ea typeface="Anton"/>
                <a:cs typeface="Anton"/>
                <a:sym typeface="Anton"/>
              </a:rPr>
              <a:t>TIPOS DE ELEMENTOS</a:t>
            </a:r>
            <a:endParaRPr b="0" i="1" sz="3800" u="none" cap="none" strike="noStrike">
              <a:solidFill>
                <a:srgbClr val="000000"/>
              </a:solidFill>
              <a:latin typeface="Anton"/>
              <a:ea typeface="Anton"/>
              <a:cs typeface="Anton"/>
              <a:sym typeface="Anton"/>
            </a:endParaRPr>
          </a:p>
          <a:p>
            <a:pPr indent="0" lvl="0" marL="0" marR="0" rtl="0" algn="ctr">
              <a:lnSpc>
                <a:spcPct val="115000"/>
              </a:lnSpc>
              <a:spcBef>
                <a:spcPts val="2000"/>
              </a:spcBef>
              <a:spcAft>
                <a:spcPts val="1200"/>
              </a:spcAft>
              <a:buClr>
                <a:schemeClr val="dk1"/>
              </a:buClr>
              <a:buSzPts val="2000"/>
              <a:buFont typeface="Arial"/>
              <a:buNone/>
            </a:pPr>
            <a:r>
              <a:t/>
            </a:r>
            <a:endParaRPr b="0" i="1" sz="2000" u="none" cap="none" strike="noStrike">
              <a:solidFill>
                <a:srgbClr val="000000"/>
              </a:solidFill>
              <a:latin typeface="Anton"/>
              <a:ea typeface="Anton"/>
              <a:cs typeface="Anton"/>
              <a:sym typeface="Anton"/>
            </a:endParaRPr>
          </a:p>
        </p:txBody>
      </p:sp>
      <p:pic>
        <p:nvPicPr>
          <p:cNvPr id="519" name="Google Shape;519;p37"/>
          <p:cNvPicPr preferRelativeResize="0"/>
          <p:nvPr/>
        </p:nvPicPr>
        <p:blipFill rotWithShape="1">
          <a:blip r:embed="rId3">
            <a:alphaModFix/>
          </a:blip>
          <a:srcRect b="0" l="0" r="0" t="0"/>
          <a:stretch/>
        </p:blipFill>
        <p:spPr>
          <a:xfrm>
            <a:off x="1693750" y="1513700"/>
            <a:ext cx="5756500" cy="3145926"/>
          </a:xfrm>
          <a:prstGeom prst="rect">
            <a:avLst/>
          </a:prstGeom>
          <a:noFill/>
          <a:ln>
            <a:noFill/>
          </a:ln>
        </p:spPr>
      </p:pic>
      <p:sp>
        <p:nvSpPr>
          <p:cNvPr id="520" name="Google Shape;520;p37"/>
          <p:cNvSpPr txBox="1"/>
          <p:nvPr/>
        </p:nvSpPr>
        <p:spPr>
          <a:xfrm>
            <a:off x="3072000" y="891800"/>
            <a:ext cx="3000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1200"/>
              </a:spcAft>
              <a:buClr>
                <a:srgbClr val="000000"/>
              </a:buClr>
              <a:buSzPts val="2000"/>
              <a:buFont typeface="Arial"/>
              <a:buNone/>
            </a:pPr>
            <a:r>
              <a:rPr b="0" i="1" lang="en-GB" sz="2000" u="none" cap="none" strike="noStrike">
                <a:solidFill>
                  <a:schemeClr val="dk1"/>
                </a:solidFill>
                <a:latin typeface="Anton"/>
                <a:ea typeface="Anton"/>
                <a:cs typeface="Anton"/>
                <a:sym typeface="Anton"/>
              </a:rPr>
              <a:t>Representación gráfica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8"/>
          <p:cNvSpPr txBox="1"/>
          <p:nvPr/>
        </p:nvSpPr>
        <p:spPr>
          <a:xfrm>
            <a:off x="726050" y="1401038"/>
            <a:ext cx="7856400" cy="313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25000"/>
              </a:lnSpc>
              <a:spcBef>
                <a:spcPts val="1800"/>
              </a:spcBef>
              <a:spcAft>
                <a:spcPts val="0"/>
              </a:spcAft>
              <a:buClr>
                <a:srgbClr val="3CEFAB"/>
              </a:buClr>
              <a:buSzPts val="1800"/>
              <a:buFont typeface="Didact Gothic"/>
              <a:buChar char="●"/>
            </a:pPr>
            <a:r>
              <a:rPr b="0" i="0" lang="en-GB" sz="2000" u="none" cap="none" strike="noStrike">
                <a:solidFill>
                  <a:srgbClr val="000000"/>
                </a:solidFill>
                <a:latin typeface="Helvetica Neue Light"/>
                <a:ea typeface="Helvetica Neue Light"/>
                <a:cs typeface="Helvetica Neue Light"/>
                <a:sym typeface="Helvetica Neue Light"/>
              </a:rPr>
              <a:t>Los elementos </a:t>
            </a:r>
            <a:r>
              <a:rPr b="0" i="0" lang="en-GB" sz="2000" u="none" cap="none" strike="noStrike">
                <a:solidFill>
                  <a:srgbClr val="000000"/>
                </a:solidFill>
                <a:highlight>
                  <a:srgbClr val="A6FFCA"/>
                </a:highlight>
                <a:latin typeface="Helvetica Neue Light"/>
                <a:ea typeface="Helvetica Neue Light"/>
                <a:cs typeface="Helvetica Neue Light"/>
                <a:sym typeface="Helvetica Neue Light"/>
              </a:rPr>
              <a:t>en línea</a:t>
            </a:r>
            <a:r>
              <a:rPr b="0" i="0" lang="en-GB" sz="2000" u="none" cap="none" strike="noStrike">
                <a:solidFill>
                  <a:srgbClr val="000000"/>
                </a:solidFill>
                <a:latin typeface="Helvetica Neue Light"/>
                <a:ea typeface="Helvetica Neue Light"/>
                <a:cs typeface="Helvetica Neue Light"/>
                <a:sym typeface="Helvetica Neue Light"/>
              </a:rPr>
              <a:t> definidos por HTML son aquellos que se usan para marcar texto, imágenes y formularios. </a:t>
            </a:r>
            <a:br>
              <a:rPr b="0" i="0" lang="en-GB" sz="2000" u="none" cap="none" strike="noStrike">
                <a:solidFill>
                  <a:srgbClr val="000000"/>
                </a:solidFill>
                <a:latin typeface="Helvetica Neue Light"/>
                <a:ea typeface="Helvetica Neue Light"/>
                <a:cs typeface="Helvetica Neue Light"/>
                <a:sym typeface="Helvetica Neue Light"/>
              </a:rPr>
            </a:br>
            <a:r>
              <a:rPr b="0" i="0" lang="en-GB" sz="16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Ver listado de etiquetas de “en línea”</a:t>
            </a:r>
            <a:r>
              <a:rPr b="0" i="0" lang="en-GB"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1800"/>
              </a:spcBef>
              <a:spcAft>
                <a:spcPts val="0"/>
              </a:spcAft>
              <a:buClr>
                <a:srgbClr val="3CEFAB"/>
              </a:buClr>
              <a:buSzPts val="1800"/>
              <a:buFont typeface="Didact Gothic"/>
              <a:buChar char="●"/>
            </a:pPr>
            <a:r>
              <a:rPr b="0" i="0" lang="en-GB" sz="2000" u="none" cap="none" strike="noStrike">
                <a:solidFill>
                  <a:srgbClr val="000000"/>
                </a:solidFill>
                <a:latin typeface="Helvetica Neue Light"/>
                <a:ea typeface="Helvetica Neue Light"/>
                <a:cs typeface="Helvetica Neue Light"/>
                <a:sym typeface="Helvetica Neue Light"/>
              </a:rPr>
              <a:t>Los elementos </a:t>
            </a:r>
            <a:r>
              <a:rPr b="0" i="0" lang="en-GB" sz="2000" u="none" cap="none" strike="noStrike">
                <a:solidFill>
                  <a:srgbClr val="000000"/>
                </a:solidFill>
                <a:highlight>
                  <a:srgbClr val="A6FFCA"/>
                </a:highlight>
                <a:latin typeface="Helvetica Neue Light"/>
                <a:ea typeface="Helvetica Neue Light"/>
                <a:cs typeface="Helvetica Neue Light"/>
                <a:sym typeface="Helvetica Neue Light"/>
              </a:rPr>
              <a:t>de bloque</a:t>
            </a:r>
            <a:r>
              <a:rPr b="0" i="0" lang="en-GB" sz="2000" u="none" cap="none" strike="noStrike">
                <a:solidFill>
                  <a:srgbClr val="000000"/>
                </a:solidFill>
                <a:latin typeface="Helvetica Neue Light"/>
                <a:ea typeface="Helvetica Neue Light"/>
                <a:cs typeface="Helvetica Neue Light"/>
                <a:sym typeface="Helvetica Neue Light"/>
              </a:rPr>
              <a:t> definidos por HTML se utilizan para marcar estructura (división de información/código) </a:t>
            </a:r>
            <a:br>
              <a:rPr b="0" i="0" lang="en-GB" sz="2000" u="none" cap="none" strike="noStrike">
                <a:solidFill>
                  <a:srgbClr val="000000"/>
                </a:solidFill>
                <a:latin typeface="Helvetica Neue Light"/>
                <a:ea typeface="Helvetica Neue Light"/>
                <a:cs typeface="Helvetica Neue Light"/>
                <a:sym typeface="Helvetica Neue Light"/>
              </a:rPr>
            </a:br>
            <a:r>
              <a:rPr b="0" i="0" lang="en-GB" sz="16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Ver listado de etiquetas de en bloque</a:t>
            </a:r>
            <a:endParaRPr b="0" i="0" sz="16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15000"/>
              </a:lnSpc>
              <a:spcBef>
                <a:spcPts val="1200"/>
              </a:spcBef>
              <a:spcAft>
                <a:spcPts val="1200"/>
              </a:spcAft>
              <a:buClr>
                <a:srgbClr val="000000"/>
              </a:buClr>
              <a:buSzPts val="2000"/>
              <a:buFont typeface="Arial"/>
              <a:buNone/>
            </a:pPr>
            <a:r>
              <a:t/>
            </a:r>
            <a:endParaRPr b="0" i="0" sz="2000" u="none" cap="none" strike="noStrike">
              <a:solidFill>
                <a:srgbClr val="24292E"/>
              </a:solidFill>
              <a:latin typeface="Didact Gothic"/>
              <a:ea typeface="Didact Gothic"/>
              <a:cs typeface="Didact Gothic"/>
              <a:sym typeface="Didact Gothic"/>
            </a:endParaRPr>
          </a:p>
        </p:txBody>
      </p:sp>
      <p:sp>
        <p:nvSpPr>
          <p:cNvPr id="526" name="Google Shape;526;p38"/>
          <p:cNvSpPr txBox="1"/>
          <p:nvPr/>
        </p:nvSpPr>
        <p:spPr>
          <a:xfrm>
            <a:off x="726051" y="4188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Clr>
                <a:srgbClr val="000000"/>
              </a:buClr>
              <a:buSzPts val="3800"/>
              <a:buFont typeface="Arial"/>
              <a:buNone/>
            </a:pPr>
            <a:r>
              <a:rPr b="0" i="1" lang="en-GB" sz="3800" u="none" cap="none" strike="noStrike">
                <a:solidFill>
                  <a:srgbClr val="000000"/>
                </a:solidFill>
                <a:latin typeface="Anton"/>
                <a:ea typeface="Anton"/>
                <a:cs typeface="Anton"/>
                <a:sym typeface="Anton"/>
              </a:rPr>
              <a:t>TIPOS DE ELEMENTOS</a:t>
            </a:r>
            <a:endParaRPr b="0" i="1" sz="3800" u="none" cap="none" strike="noStrike">
              <a:solidFill>
                <a:srgbClr val="000000"/>
              </a:solidFill>
              <a:latin typeface="Anton"/>
              <a:ea typeface="Anton"/>
              <a:cs typeface="Anton"/>
              <a:sym typeface="Anton"/>
            </a:endParaRPr>
          </a:p>
        </p:txBody>
      </p:sp>
      <p:pic>
        <p:nvPicPr>
          <p:cNvPr id="527" name="Google Shape;527;p38"/>
          <p:cNvPicPr preferRelativeResize="0"/>
          <p:nvPr/>
        </p:nvPicPr>
        <p:blipFill rotWithShape="1">
          <a:blip r:embed="rId5">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9"/>
          <p:cNvSpPr txBox="1"/>
          <p:nvPr/>
        </p:nvSpPr>
        <p:spPr>
          <a:xfrm>
            <a:off x="1217850" y="1246075"/>
            <a:ext cx="6708300" cy="33141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Se encarga de definir </a:t>
            </a:r>
            <a:r>
              <a:rPr b="1" i="0" lang="en-GB" sz="1800" u="none" cap="none" strike="noStrike">
                <a:solidFill>
                  <a:srgbClr val="000000"/>
                </a:solidFill>
                <a:latin typeface="Helvetica Neue"/>
                <a:ea typeface="Helvetica Neue"/>
                <a:cs typeface="Helvetica Neue"/>
                <a:sym typeface="Helvetica Neue"/>
              </a:rPr>
              <a:t>cómo se ve un elemento HTML</a:t>
            </a:r>
            <a:r>
              <a:rPr b="0" i="0" lang="en-GB" sz="1800" u="none" cap="none" strike="noStrike">
                <a:solidFill>
                  <a:srgbClr val="000000"/>
                </a:solidFill>
                <a:latin typeface="Helvetica Neue Light"/>
                <a:ea typeface="Helvetica Neue Light"/>
                <a:cs typeface="Helvetica Neue Light"/>
                <a:sym typeface="Helvetica Neue Light"/>
              </a:rPr>
              <a:t>. Los dos comportamientos más importantes son: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1800"/>
              </a:spcBef>
              <a:spcAft>
                <a:spcPts val="0"/>
              </a:spcAft>
              <a:buClr>
                <a:srgbClr val="3DFFBC"/>
              </a:buClr>
              <a:buSzPts val="1800"/>
              <a:buFont typeface="Didact Gothic"/>
              <a:buChar char="●"/>
            </a:pPr>
            <a:r>
              <a:rPr b="0" i="0" lang="en-GB" sz="1800" u="none" cap="none" strike="noStrike">
                <a:solidFill>
                  <a:srgbClr val="000000"/>
                </a:solidFill>
                <a:latin typeface="Helvetica Neue Light"/>
                <a:ea typeface="Helvetica Neue Light"/>
                <a:cs typeface="Helvetica Neue Light"/>
                <a:sym typeface="Helvetica Neue Light"/>
              </a:rPr>
              <a:t>Pasar un elemento de bloque a uno de línea.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0"/>
              </a:spcBef>
              <a:spcAft>
                <a:spcPts val="0"/>
              </a:spcAft>
              <a:buClr>
                <a:srgbClr val="3DFFBC"/>
              </a:buClr>
              <a:buSzPts val="1800"/>
              <a:buFont typeface="Didact Gothic"/>
              <a:buChar char="●"/>
            </a:pPr>
            <a:r>
              <a:rPr b="0" i="0" lang="en-GB" sz="1800" u="none" cap="none" strike="noStrike">
                <a:solidFill>
                  <a:srgbClr val="000000"/>
                </a:solidFill>
                <a:latin typeface="Helvetica Neue Light"/>
                <a:ea typeface="Helvetica Neue Light"/>
                <a:cs typeface="Helvetica Neue Light"/>
                <a:sym typeface="Helvetica Neue Light"/>
              </a:rPr>
              <a:t>Pasar un elemento de línea a uno de bloque.</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25000"/>
              </a:lnSpc>
              <a:spcBef>
                <a:spcPts val="180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Eso se hace con los valores </a:t>
            </a:r>
            <a:r>
              <a:rPr b="0" i="1" lang="en-GB" sz="1800" u="none" cap="none" strike="noStrike">
                <a:solidFill>
                  <a:srgbClr val="000000"/>
                </a:solidFill>
                <a:highlight>
                  <a:srgbClr val="E0FF00"/>
                </a:highlight>
                <a:latin typeface="Helvetica Neue Light"/>
                <a:ea typeface="Helvetica Neue Light"/>
                <a:cs typeface="Helvetica Neue Light"/>
                <a:sym typeface="Helvetica Neue Light"/>
              </a:rPr>
              <a:t>block </a:t>
            </a:r>
            <a:r>
              <a:rPr b="0" i="0" lang="en-GB" sz="1800" u="none" cap="none" strike="noStrike">
                <a:solidFill>
                  <a:srgbClr val="000000"/>
                </a:solidFill>
                <a:latin typeface="Helvetica Neue Light"/>
                <a:ea typeface="Helvetica Neue Light"/>
                <a:cs typeface="Helvetica Neue Light"/>
                <a:sym typeface="Helvetica Neue Light"/>
              </a:rPr>
              <a:t>e </a:t>
            </a:r>
            <a:r>
              <a:rPr b="0" i="1" lang="en-GB" sz="1800" u="none" cap="none" strike="noStrike">
                <a:solidFill>
                  <a:srgbClr val="000000"/>
                </a:solidFill>
                <a:highlight>
                  <a:srgbClr val="E0FF00"/>
                </a:highlight>
                <a:latin typeface="Helvetica Neue Light"/>
                <a:ea typeface="Helvetica Neue Light"/>
                <a:cs typeface="Helvetica Neue Light"/>
                <a:sym typeface="Helvetica Neue Light"/>
              </a:rPr>
              <a:t>inline</a:t>
            </a:r>
            <a:r>
              <a:rPr b="0" i="1" lang="en-GB" sz="1800" u="none" cap="none" strike="noStrike">
                <a:solidFill>
                  <a:srgbClr val="000000"/>
                </a:solidFill>
                <a:latin typeface="Helvetica Neue Light"/>
                <a:ea typeface="Helvetica Neue Light"/>
                <a:cs typeface="Helvetica Neue Light"/>
                <a:sym typeface="Helvetica Neue Light"/>
              </a:rPr>
              <a:t> </a:t>
            </a:r>
            <a:r>
              <a:rPr b="0" i="0" lang="en-GB" sz="1800" u="none" cap="none" strike="noStrike">
                <a:solidFill>
                  <a:srgbClr val="000000"/>
                </a:solidFill>
                <a:latin typeface="Helvetica Neue Light"/>
                <a:ea typeface="Helvetica Neue Light"/>
                <a:cs typeface="Helvetica Neue Light"/>
                <a:sym typeface="Helvetica Neue Light"/>
              </a:rPr>
              <a:t>respectivamente: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1800"/>
              </a:spcBef>
              <a:spcAft>
                <a:spcPts val="0"/>
              </a:spcAft>
              <a:buClr>
                <a:srgbClr val="3DFFBC"/>
              </a:buClr>
              <a:buSzPts val="1800"/>
              <a:buFont typeface="Didact Gothic"/>
              <a:buChar char="●"/>
            </a:pPr>
            <a:r>
              <a:rPr b="1" i="1" lang="en-GB" sz="1800" u="none" cap="none" strike="noStrike">
                <a:solidFill>
                  <a:srgbClr val="000000"/>
                </a:solidFill>
                <a:latin typeface="Helvetica Neue"/>
                <a:ea typeface="Helvetica Neue"/>
                <a:cs typeface="Helvetica Neue"/>
                <a:sym typeface="Helvetica Neue"/>
              </a:rPr>
              <a:t>Block</a:t>
            </a:r>
            <a:r>
              <a:rPr b="1" i="0" lang="en-GB" sz="1800" u="none" cap="none" strike="noStrike">
                <a:solidFill>
                  <a:srgbClr val="000000"/>
                </a:solidFill>
                <a:latin typeface="Helvetica Neue"/>
                <a:ea typeface="Helvetica Neue"/>
                <a:cs typeface="Helvetica Neue"/>
                <a:sym typeface="Helvetica Neue"/>
              </a:rPr>
              <a:t>:</a:t>
            </a:r>
            <a:r>
              <a:rPr b="0" i="0" lang="en-GB" sz="1800" u="none" cap="none" strike="noStrike">
                <a:solidFill>
                  <a:srgbClr val="000000"/>
                </a:solidFill>
                <a:latin typeface="Helvetica Neue Light"/>
                <a:ea typeface="Helvetica Neue Light"/>
                <a:cs typeface="Helvetica Neue Light"/>
                <a:sym typeface="Helvetica Neue Light"/>
              </a:rPr>
              <a:t> convierte el elemento en uno de bloque.</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0"/>
              </a:spcBef>
              <a:spcAft>
                <a:spcPts val="0"/>
              </a:spcAft>
              <a:buClr>
                <a:srgbClr val="3DFFBC"/>
              </a:buClr>
              <a:buSzPts val="1800"/>
              <a:buFont typeface="Didact Gothic"/>
              <a:buChar char="●"/>
            </a:pPr>
            <a:r>
              <a:rPr b="1" i="1" lang="en-GB" sz="1800" u="none" cap="none" strike="noStrike">
                <a:solidFill>
                  <a:srgbClr val="000000"/>
                </a:solidFill>
                <a:latin typeface="Helvetica Neue"/>
                <a:ea typeface="Helvetica Neue"/>
                <a:cs typeface="Helvetica Neue"/>
                <a:sym typeface="Helvetica Neue"/>
              </a:rPr>
              <a:t>Inline</a:t>
            </a:r>
            <a:r>
              <a:rPr b="1" i="0" lang="en-GB" sz="1800" u="none" cap="none" strike="noStrike">
                <a:solidFill>
                  <a:srgbClr val="000000"/>
                </a:solidFill>
                <a:latin typeface="Helvetica Neue"/>
                <a:ea typeface="Helvetica Neue"/>
                <a:cs typeface="Helvetica Neue"/>
                <a:sym typeface="Helvetica Neue"/>
              </a:rPr>
              <a:t>:</a:t>
            </a:r>
            <a:r>
              <a:rPr b="0" i="0" lang="en-GB" sz="1800" u="none" cap="none" strike="noStrike">
                <a:solidFill>
                  <a:srgbClr val="000000"/>
                </a:solidFill>
                <a:latin typeface="Helvetica Neue Light"/>
                <a:ea typeface="Helvetica Neue Light"/>
                <a:cs typeface="Helvetica Neue Light"/>
                <a:sym typeface="Helvetica Neue Light"/>
              </a:rPr>
              <a:t> transforma el elemento en uno de línea.</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3" name="Google Shape;533;p39"/>
          <p:cNvSpPr txBox="1"/>
          <p:nvPr/>
        </p:nvSpPr>
        <p:spPr>
          <a:xfrm>
            <a:off x="1453047" y="3413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Clr>
                <a:srgbClr val="000000"/>
              </a:buClr>
              <a:buSzPts val="4000"/>
              <a:buFont typeface="Arial"/>
              <a:buNone/>
            </a:pPr>
            <a:r>
              <a:rPr b="0" i="1" lang="en-GB" sz="4000" u="none" cap="none" strike="noStrike">
                <a:solidFill>
                  <a:srgbClr val="000000"/>
                </a:solidFill>
                <a:latin typeface="Anton"/>
                <a:ea typeface="Anton"/>
                <a:cs typeface="Anton"/>
                <a:sym typeface="Anton"/>
              </a:rPr>
              <a:t>DISPLAY</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
          <p:cNvSpPr txBox="1"/>
          <p:nvPr/>
        </p:nvSpPr>
        <p:spPr>
          <a:xfrm>
            <a:off x="643800" y="291400"/>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BEM</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15" name="Google Shape;215;p4"/>
          <p:cNvSpPr txBox="1"/>
          <p:nvPr/>
        </p:nvSpPr>
        <p:spPr>
          <a:xfrm>
            <a:off x="440850" y="1603150"/>
            <a:ext cx="8262300" cy="256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Todos queremos hacer que </a:t>
            </a:r>
            <a:r>
              <a:rPr b="1" i="0" lang="en-GB" sz="2000" u="none" cap="none" strike="noStrike">
                <a:solidFill>
                  <a:schemeClr val="dk1"/>
                </a:solidFill>
                <a:latin typeface="Helvetica Neue"/>
                <a:ea typeface="Helvetica Neue"/>
                <a:cs typeface="Helvetica Neue"/>
                <a:sym typeface="Helvetica Neue"/>
              </a:rPr>
              <a:t>nuestro código sea más fácil de leer</a:t>
            </a:r>
            <a:r>
              <a:rPr b="0" i="0" lang="en-GB" sz="2000" u="none" cap="none" strike="noStrike">
                <a:solidFill>
                  <a:schemeClr val="dk1"/>
                </a:solidFill>
                <a:latin typeface="Helvetica Neue Light"/>
                <a:ea typeface="Helvetica Neue Light"/>
                <a:cs typeface="Helvetica Neue Light"/>
                <a:sym typeface="Helvetica Neue Light"/>
              </a:rPr>
              <a:t>. Esto nos ayuda a trabajar más rápidamente y de manera eficiente, y cuando otros trabajen con nosotros podremos mantener claridad y coherencia.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200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Hoy vamos a descubrir la </a:t>
            </a: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metodología BEM</a:t>
            </a:r>
            <a:r>
              <a:rPr b="0" i="0" lang="en-GB" sz="2000" u="none" cap="none" strike="noStrike">
                <a:solidFill>
                  <a:schemeClr val="dk1"/>
                </a:solidFill>
                <a:latin typeface="Helvetica Neue Light"/>
                <a:ea typeface="Helvetica Neue Light"/>
                <a:cs typeface="Helvetica Neue Light"/>
                <a:sym typeface="Helvetica Neue Light"/>
              </a:rPr>
              <a:t>, que nos ayudará a entender estructuras de CSS, y a mejorar las nuestras.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2000"/>
              </a:spcBef>
              <a:spcAft>
                <a:spcPts val="0"/>
              </a:spcAft>
              <a:buClr>
                <a:srgbClr val="000000"/>
              </a:buClr>
              <a:buSzPts val="20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0"/>
          <p:cNvSpPr txBox="1"/>
          <p:nvPr/>
        </p:nvSpPr>
        <p:spPr>
          <a:xfrm>
            <a:off x="1453047" y="2701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Clr>
                <a:srgbClr val="000000"/>
              </a:buClr>
              <a:buSzPts val="4000"/>
              <a:buFont typeface="Arial"/>
              <a:buNone/>
            </a:pPr>
            <a:r>
              <a:rPr b="0" i="1" lang="en-GB" sz="4000" u="none" cap="none" strike="noStrike">
                <a:solidFill>
                  <a:srgbClr val="000000"/>
                </a:solidFill>
                <a:latin typeface="Anton"/>
                <a:ea typeface="Anton"/>
                <a:cs typeface="Anton"/>
                <a:sym typeface="Anton"/>
              </a:rPr>
              <a:t>DISPLAY</a:t>
            </a:r>
            <a:endParaRPr b="0" i="1" sz="4000" u="none" cap="none" strike="noStrike">
              <a:solidFill>
                <a:srgbClr val="000000"/>
              </a:solidFill>
              <a:latin typeface="Anton"/>
              <a:ea typeface="Anton"/>
              <a:cs typeface="Anton"/>
              <a:sym typeface="Anton"/>
            </a:endParaRPr>
          </a:p>
        </p:txBody>
      </p:sp>
      <p:graphicFrame>
        <p:nvGraphicFramePr>
          <p:cNvPr id="539" name="Google Shape;539;p40"/>
          <p:cNvGraphicFramePr/>
          <p:nvPr/>
        </p:nvGraphicFramePr>
        <p:xfrm>
          <a:off x="1342013" y="1483025"/>
          <a:ext cx="3000000" cy="3000000"/>
        </p:xfrm>
        <a:graphic>
          <a:graphicData uri="http://schemas.openxmlformats.org/drawingml/2006/table">
            <a:tbl>
              <a:tblPr>
                <a:noFill/>
                <a:tableStyleId>{18961DAC-0C6E-472F-8C3D-DC542D398685}</a:tableStyleId>
              </a:tblPr>
              <a:tblGrid>
                <a:gridCol w="2777600"/>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D9D9D9"/>
                          </a:solidFill>
                          <a:latin typeface="Consolas"/>
                          <a:ea typeface="Consolas"/>
                          <a:cs typeface="Consolas"/>
                          <a:sym typeface="Consolas"/>
                        </a:rPr>
                        <a:t>&lt;</a:t>
                      </a:r>
                      <a:r>
                        <a:rPr lang="en-GB" sz="1400" u="none" cap="none" strike="noStrike">
                          <a:solidFill>
                            <a:srgbClr val="E06666"/>
                          </a:solidFill>
                          <a:latin typeface="Consolas"/>
                          <a:ea typeface="Consolas"/>
                          <a:cs typeface="Consolas"/>
                          <a:sym typeface="Consolas"/>
                        </a:rPr>
                        <a:t>p</a:t>
                      </a:r>
                      <a:r>
                        <a:rPr lang="en-GB" sz="1400" u="none" cap="none" strike="noStrike">
                          <a:solidFill>
                            <a:srgbClr val="D9D9D9"/>
                          </a:solidFill>
                          <a:latin typeface="Consolas"/>
                          <a:ea typeface="Consolas"/>
                          <a:cs typeface="Consolas"/>
                          <a:sym typeface="Consolas"/>
                        </a:rPr>
                        <a:t>&gt;Lorem ipsum dolor sit amet, consectetur adipisicing elit. &lt;</a:t>
                      </a:r>
                      <a:r>
                        <a:rPr lang="en-GB" sz="1400" u="none" cap="none" strike="noStrike">
                          <a:solidFill>
                            <a:srgbClr val="E06666"/>
                          </a:solidFill>
                          <a:latin typeface="Consolas"/>
                          <a:ea typeface="Consolas"/>
                          <a:cs typeface="Consolas"/>
                          <a:sym typeface="Consolas"/>
                        </a:rPr>
                        <a:t>span</a:t>
                      </a:r>
                      <a:r>
                        <a:rPr lang="en-GB" sz="1400" u="none" cap="none" strike="noStrike">
                          <a:solidFill>
                            <a:srgbClr val="D9D9D9"/>
                          </a:solidFill>
                          <a:latin typeface="Consolas"/>
                          <a:ea typeface="Consolas"/>
                          <a:cs typeface="Consolas"/>
                          <a:sym typeface="Consolas"/>
                        </a:rPr>
                        <a:t>&gt;Laudantium &lt;/</a:t>
                      </a:r>
                      <a:r>
                        <a:rPr lang="en-GB" sz="1400" u="none" cap="none" strike="noStrike">
                          <a:solidFill>
                            <a:srgbClr val="E06666"/>
                          </a:solidFill>
                          <a:latin typeface="Consolas"/>
                          <a:ea typeface="Consolas"/>
                          <a:cs typeface="Consolas"/>
                          <a:sym typeface="Consolas"/>
                        </a:rPr>
                        <a:t>span</a:t>
                      </a:r>
                      <a:r>
                        <a:rPr lang="en-GB" sz="1400" u="none" cap="none" strike="noStrike">
                          <a:solidFill>
                            <a:srgbClr val="D9D9D9"/>
                          </a:solidFill>
                          <a:latin typeface="Consolas"/>
                          <a:ea typeface="Consolas"/>
                          <a:cs typeface="Consolas"/>
                          <a:sym typeface="Consolas"/>
                        </a:rPr>
                        <a:t>&gt; perspiciatis itaque veritatis ea fugit qui.</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D9D9D9"/>
                          </a:solidFill>
                          <a:latin typeface="Consolas"/>
                          <a:ea typeface="Consolas"/>
                          <a:cs typeface="Consolas"/>
                          <a:sym typeface="Consolas"/>
                        </a:rPr>
                        <a:t>&lt;/</a:t>
                      </a:r>
                      <a:r>
                        <a:rPr lang="en-GB" sz="1400" u="none" cap="none" strike="noStrike">
                          <a:solidFill>
                            <a:srgbClr val="E06666"/>
                          </a:solidFill>
                          <a:latin typeface="Consolas"/>
                          <a:ea typeface="Consolas"/>
                          <a:cs typeface="Consolas"/>
                          <a:sym typeface="Consolas"/>
                        </a:rPr>
                        <a:t>p</a:t>
                      </a:r>
                      <a:r>
                        <a:rPr lang="en-GB"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540" name="Google Shape;540;p40"/>
          <p:cNvGraphicFramePr/>
          <p:nvPr/>
        </p:nvGraphicFramePr>
        <p:xfrm>
          <a:off x="4266750" y="1483025"/>
          <a:ext cx="3000000" cy="3000000"/>
        </p:xfrm>
        <a:graphic>
          <a:graphicData uri="http://schemas.openxmlformats.org/drawingml/2006/table">
            <a:tbl>
              <a:tblPr>
                <a:noFill/>
                <a:tableStyleId>{18961DAC-0C6E-472F-8C3D-DC542D398685}</a:tableStyleId>
              </a:tblPr>
              <a:tblGrid>
                <a:gridCol w="3535225"/>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E06666"/>
                          </a:solidFill>
                          <a:latin typeface="Consolas"/>
                          <a:ea typeface="Consolas"/>
                          <a:cs typeface="Consolas"/>
                          <a:sym typeface="Consolas"/>
                        </a:rPr>
                        <a:t>p</a:t>
                      </a:r>
                      <a:r>
                        <a:rPr lang="en-GB" sz="1400" u="none" cap="none" strike="noStrike">
                          <a:solidFill>
                            <a:srgbClr val="FF9900"/>
                          </a:solidFill>
                          <a:latin typeface="Consolas"/>
                          <a:ea typeface="Consolas"/>
                          <a:cs typeface="Consolas"/>
                          <a:sym typeface="Consolas"/>
                        </a:rPr>
                        <a:t> </a:t>
                      </a:r>
                      <a:r>
                        <a:rPr lang="en-GB" sz="1400" u="none" cap="none" strike="noStrike">
                          <a:solidFill>
                            <a:srgbClr val="D9D9D9"/>
                          </a:solidFill>
                          <a:latin typeface="Consolas"/>
                          <a:ea typeface="Consolas"/>
                          <a:cs typeface="Consolas"/>
                          <a:sym typeface="Consolas"/>
                        </a:rPr>
                        <a:t>{</a:t>
                      </a:r>
                      <a:r>
                        <a:rPr lang="en-GB" sz="1400" u="none" cap="none" strike="noStrike">
                          <a:solidFill>
                            <a:srgbClr val="999999"/>
                          </a:solidFill>
                          <a:latin typeface="Consolas"/>
                          <a:ea typeface="Consolas"/>
                          <a:cs typeface="Consolas"/>
                          <a:sym typeface="Consolas"/>
                        </a:rPr>
                        <a:t>/*es un elemento en bloque que convierto  en línea*/</a:t>
                      </a:r>
                      <a:endParaRPr sz="14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D9D9D9"/>
                          </a:solidFill>
                          <a:latin typeface="Consolas"/>
                          <a:ea typeface="Consolas"/>
                          <a:cs typeface="Consolas"/>
                          <a:sym typeface="Consolas"/>
                        </a:rPr>
                        <a:t>   display: </a:t>
                      </a:r>
                      <a:r>
                        <a:rPr lang="en-GB" sz="1400" u="none" cap="none" strike="noStrike">
                          <a:solidFill>
                            <a:srgbClr val="FF9900"/>
                          </a:solidFill>
                          <a:latin typeface="Consolas"/>
                          <a:ea typeface="Consolas"/>
                          <a:cs typeface="Consolas"/>
                          <a:sym typeface="Consolas"/>
                        </a:rPr>
                        <a:t>inline</a:t>
                      </a:r>
                      <a:r>
                        <a:rPr lang="en-GB" sz="1400" u="none" cap="none" strike="noStrike">
                          <a:solidFill>
                            <a:srgbClr val="D9D9D9"/>
                          </a:solidFill>
                          <a:latin typeface="Consolas"/>
                          <a:ea typeface="Consolas"/>
                          <a:cs typeface="Consolas"/>
                          <a:sym typeface="Consolas"/>
                        </a:rPr>
                        <a:t>;</a:t>
                      </a:r>
                      <a:br>
                        <a:rPr lang="en-GB" sz="1400" u="none" cap="none" strike="noStrike">
                          <a:solidFill>
                            <a:srgbClr val="D9D9D9"/>
                          </a:solidFill>
                          <a:latin typeface="Consolas"/>
                          <a:ea typeface="Consolas"/>
                          <a:cs typeface="Consolas"/>
                          <a:sym typeface="Consolas"/>
                        </a:rPr>
                      </a:br>
                      <a:r>
                        <a:rPr lang="en-GB" sz="1400" u="none" cap="none" strike="noStrike">
                          <a:solidFill>
                            <a:srgbClr val="D9D9D9"/>
                          </a:solidFill>
                          <a:latin typeface="Consolas"/>
                          <a:ea typeface="Consolas"/>
                          <a:cs typeface="Consolas"/>
                          <a:sym typeface="Consolas"/>
                        </a:rPr>
                        <a:t>  background-color: </a:t>
                      </a:r>
                      <a:r>
                        <a:rPr lang="en-GB" sz="1400" u="none" cap="none" strike="noStrike">
                          <a:solidFill>
                            <a:srgbClr val="FF9900"/>
                          </a:solidFill>
                          <a:latin typeface="Consolas"/>
                          <a:ea typeface="Consolas"/>
                          <a:cs typeface="Consolas"/>
                          <a:sym typeface="Consolas"/>
                        </a:rPr>
                        <a:t>yellow</a:t>
                      </a:r>
                      <a:r>
                        <a:rPr lang="en-GB"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E06666"/>
                          </a:solidFill>
                          <a:latin typeface="Consolas"/>
                          <a:ea typeface="Consolas"/>
                          <a:cs typeface="Consolas"/>
                          <a:sym typeface="Consolas"/>
                        </a:rPr>
                        <a:t>span</a:t>
                      </a:r>
                      <a:r>
                        <a:rPr lang="en-GB" sz="1400" u="none" cap="none" strike="noStrike">
                          <a:solidFill>
                            <a:srgbClr val="D9D9D9"/>
                          </a:solidFill>
                          <a:latin typeface="Consolas"/>
                          <a:ea typeface="Consolas"/>
                          <a:cs typeface="Consolas"/>
                          <a:sym typeface="Consolas"/>
                        </a:rPr>
                        <a:t> {</a:t>
                      </a:r>
                      <a:r>
                        <a:rPr lang="en-GB" sz="1400" u="none" cap="none" strike="noStrike">
                          <a:solidFill>
                            <a:srgbClr val="999999"/>
                          </a:solidFill>
                          <a:latin typeface="Consolas"/>
                          <a:ea typeface="Consolas"/>
                          <a:cs typeface="Consolas"/>
                          <a:sym typeface="Consolas"/>
                        </a:rPr>
                        <a:t>/*es un elemento en línea que convierto en bloque*/</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D9D9D9"/>
                          </a:solidFill>
                          <a:latin typeface="Consolas"/>
                          <a:ea typeface="Consolas"/>
                          <a:cs typeface="Consolas"/>
                          <a:sym typeface="Consolas"/>
                        </a:rPr>
                        <a:t>  display: </a:t>
                      </a:r>
                      <a:r>
                        <a:rPr lang="en-GB" sz="1400" u="none" cap="none" strike="noStrike">
                          <a:solidFill>
                            <a:srgbClr val="FF9900"/>
                          </a:solidFill>
                          <a:latin typeface="Consolas"/>
                          <a:ea typeface="Consolas"/>
                          <a:cs typeface="Consolas"/>
                          <a:sym typeface="Consolas"/>
                        </a:rPr>
                        <a:t>block</a:t>
                      </a:r>
                      <a:r>
                        <a:rPr lang="en-GB" sz="1400" u="none" cap="none" strike="noStrike">
                          <a:solidFill>
                            <a:srgbClr val="D9D9D9"/>
                          </a:solidFill>
                          <a:latin typeface="Consolas"/>
                          <a:ea typeface="Consolas"/>
                          <a:cs typeface="Consolas"/>
                          <a:sym typeface="Consolas"/>
                        </a:rPr>
                        <a:t>;</a:t>
                      </a:r>
                      <a:br>
                        <a:rPr lang="en-GB" sz="1400" u="none" cap="none" strike="noStrike">
                          <a:solidFill>
                            <a:srgbClr val="D9D9D9"/>
                          </a:solidFill>
                          <a:latin typeface="Consolas"/>
                          <a:ea typeface="Consolas"/>
                          <a:cs typeface="Consolas"/>
                          <a:sym typeface="Consolas"/>
                        </a:rPr>
                      </a:br>
                      <a:r>
                        <a:rPr lang="en-GB" sz="1400" u="none" cap="none" strike="noStrike">
                          <a:solidFill>
                            <a:srgbClr val="D9D9D9"/>
                          </a:solidFill>
                          <a:latin typeface="Consolas"/>
                          <a:ea typeface="Consolas"/>
                          <a:cs typeface="Consolas"/>
                          <a:sym typeface="Consolas"/>
                        </a:rPr>
                        <a:t>  background-color: </a:t>
                      </a:r>
                      <a:r>
                        <a:rPr lang="en-GB" sz="1400" u="none" cap="none" strike="noStrike">
                          <a:solidFill>
                            <a:srgbClr val="FF9900"/>
                          </a:solidFill>
                          <a:latin typeface="Consolas"/>
                          <a:ea typeface="Consolas"/>
                          <a:cs typeface="Consolas"/>
                          <a:sym typeface="Consolas"/>
                        </a:rPr>
                        <a:t>grey</a:t>
                      </a:r>
                      <a:r>
                        <a:rPr lang="en-GB"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541" name="Google Shape;541;p40"/>
          <p:cNvSpPr txBox="1"/>
          <p:nvPr/>
        </p:nvSpPr>
        <p:spPr>
          <a:xfrm>
            <a:off x="683750" y="1483025"/>
            <a:ext cx="7251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HTML</a:t>
            </a:r>
            <a:endParaRPr b="0" i="0" sz="1400" u="none" cap="none" strike="noStrike">
              <a:solidFill>
                <a:srgbClr val="000000"/>
              </a:solidFill>
              <a:latin typeface="Helvetica Neue"/>
              <a:ea typeface="Helvetica Neue"/>
              <a:cs typeface="Helvetica Neue"/>
              <a:sym typeface="Helvetica Neue"/>
            </a:endParaRPr>
          </a:p>
        </p:txBody>
      </p:sp>
      <p:sp>
        <p:nvSpPr>
          <p:cNvPr id="542" name="Google Shape;542;p40"/>
          <p:cNvSpPr txBox="1"/>
          <p:nvPr/>
        </p:nvSpPr>
        <p:spPr>
          <a:xfrm>
            <a:off x="7884425" y="1483025"/>
            <a:ext cx="516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CSS</a:t>
            </a:r>
            <a:endParaRPr b="0" i="0" sz="1400" u="none" cap="none" strike="noStrike">
              <a:solidFill>
                <a:srgbClr val="000000"/>
              </a:solidFill>
              <a:latin typeface="Helvetica Neue"/>
              <a:ea typeface="Helvetica Neue"/>
              <a:cs typeface="Helvetica Neue"/>
              <a:sym typeface="Helvetica Neue"/>
            </a:endParaRPr>
          </a:p>
        </p:txBody>
      </p:sp>
      <p:sp>
        <p:nvSpPr>
          <p:cNvPr id="543" name="Google Shape;543;p40"/>
          <p:cNvSpPr txBox="1"/>
          <p:nvPr/>
        </p:nvSpPr>
        <p:spPr>
          <a:xfrm>
            <a:off x="1342025" y="4039325"/>
            <a:ext cx="6360000" cy="84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Con este ejemplo podemos verificar cómo modifico el display </a:t>
            </a:r>
            <a:br>
              <a:rPr b="0" i="0" lang="en-GB" sz="1800" u="none" cap="none" strike="noStrike">
                <a:solidFill>
                  <a:srgbClr val="000000"/>
                </a:solidFill>
                <a:latin typeface="Helvetica Neue Light"/>
                <a:ea typeface="Helvetica Neue Light"/>
                <a:cs typeface="Helvetica Neue Light"/>
                <a:sym typeface="Helvetica Neue Light"/>
              </a:rPr>
            </a:br>
            <a:r>
              <a:rPr b="0" i="0" lang="en-GB" sz="1800" u="none" cap="none" strike="noStrike">
                <a:solidFill>
                  <a:srgbClr val="000000"/>
                </a:solidFill>
                <a:latin typeface="Helvetica Neue Light"/>
                <a:ea typeface="Helvetica Neue Light"/>
                <a:cs typeface="Helvetica Neue Light"/>
                <a:sym typeface="Helvetica Neue Light"/>
              </a:rPr>
              <a:t>de las etiquetas, puedes probar más </a:t>
            </a:r>
            <a:r>
              <a:rPr b="0" i="0" lang="en-GB" sz="18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acá</a:t>
            </a:r>
            <a:r>
              <a:rPr b="0" i="0" lang="en-GB"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1"/>
          <p:cNvSpPr txBox="1"/>
          <p:nvPr/>
        </p:nvSpPr>
        <p:spPr>
          <a:xfrm>
            <a:off x="1401150" y="1314725"/>
            <a:ext cx="6341700" cy="162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rgbClr val="000000"/>
              </a:buClr>
              <a:buSzPts val="2200"/>
              <a:buFont typeface="Arial"/>
              <a:buNone/>
            </a:pPr>
            <a:r>
              <a:rPr b="0" i="1" lang="en-GB" sz="2200" u="none" cap="none" strike="noStrike">
                <a:solidFill>
                  <a:srgbClr val="000000"/>
                </a:solidFill>
                <a:latin typeface="Anton"/>
                <a:ea typeface="Anton"/>
                <a:cs typeface="Anton"/>
                <a:sym typeface="Anton"/>
              </a:rPr>
              <a:t>Inline-block</a:t>
            </a:r>
            <a:endParaRPr b="0" i="1" sz="2200" u="none" cap="none" strike="noStrike">
              <a:solidFill>
                <a:srgbClr val="000000"/>
              </a:solidFill>
              <a:latin typeface="Anton"/>
              <a:ea typeface="Anton"/>
              <a:cs typeface="Anton"/>
              <a:sym typeface="Anton"/>
            </a:endParaRPr>
          </a:p>
          <a:p>
            <a:pPr indent="0" lvl="0" marL="0" marR="0" rtl="0" algn="ctr">
              <a:lnSpc>
                <a:spcPct val="115000"/>
              </a:lnSpc>
              <a:spcBef>
                <a:spcPts val="40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Hay una propiedad que permite tomar lo mejor de ambos grupos, llamada “</a:t>
            </a:r>
            <a:r>
              <a:rPr b="0" i="1" lang="en-GB" sz="1800" u="none" cap="none" strike="noStrike">
                <a:solidFill>
                  <a:srgbClr val="000000"/>
                </a:solidFill>
                <a:latin typeface="Helvetica Neue Light"/>
                <a:ea typeface="Helvetica Neue Light"/>
                <a:cs typeface="Helvetica Neue Light"/>
                <a:sym typeface="Helvetica Neue Light"/>
              </a:rPr>
              <a:t>inline-block</a:t>
            </a:r>
            <a:r>
              <a:rPr b="0" i="0" lang="en-GB" sz="1800" u="none" cap="none" strike="noStrike">
                <a:solidFill>
                  <a:srgbClr val="000000"/>
                </a:solidFill>
                <a:latin typeface="Helvetica Neue Light"/>
                <a:ea typeface="Helvetica Neue Light"/>
                <a:cs typeface="Helvetica Neue Light"/>
                <a:sym typeface="Helvetica Neue Light"/>
              </a:rPr>
              <a:t>”. Brinda la posibilidad tener “</a:t>
            </a:r>
            <a:r>
              <a:rPr b="0" i="1" lang="en-GB" sz="1800" u="none" cap="none" strike="noStrike">
                <a:solidFill>
                  <a:srgbClr val="000000"/>
                </a:solidFill>
                <a:latin typeface="Helvetica Neue Light"/>
                <a:ea typeface="Helvetica Neue Light"/>
                <a:cs typeface="Helvetica Neue Light"/>
                <a:sym typeface="Helvetica Neue Light"/>
              </a:rPr>
              <a:t>padding</a:t>
            </a:r>
            <a:r>
              <a:rPr b="0" i="0" lang="en-GB" sz="1800" u="none" cap="none" strike="noStrike">
                <a:solidFill>
                  <a:srgbClr val="000000"/>
                </a:solidFill>
                <a:latin typeface="Helvetica Neue Light"/>
                <a:ea typeface="Helvetica Neue Light"/>
                <a:cs typeface="Helvetica Neue Light"/>
                <a:sym typeface="Helvetica Neue Light"/>
              </a:rPr>
              <a:t>” y “</a:t>
            </a:r>
            <a:r>
              <a:rPr b="0" i="1" lang="en-GB" sz="1800" u="none" cap="none" strike="noStrike">
                <a:solidFill>
                  <a:srgbClr val="000000"/>
                </a:solidFill>
                <a:latin typeface="Helvetica Neue Light"/>
                <a:ea typeface="Helvetica Neue Light"/>
                <a:cs typeface="Helvetica Neue Light"/>
                <a:sym typeface="Helvetica Neue Light"/>
              </a:rPr>
              <a:t>margin</a:t>
            </a:r>
            <a:r>
              <a:rPr b="0" i="0" lang="en-GB" sz="1800" u="none" cap="none" strike="noStrike">
                <a:solidFill>
                  <a:srgbClr val="000000"/>
                </a:solidFill>
                <a:latin typeface="Helvetica Neue Light"/>
                <a:ea typeface="Helvetica Neue Light"/>
                <a:cs typeface="Helvetica Neue Light"/>
                <a:sym typeface="Helvetica Neue Light"/>
              </a:rPr>
              <a:t>” hacia arriba y abajo.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p:txBody>
      </p:sp>
      <p:sp>
        <p:nvSpPr>
          <p:cNvPr id="549" name="Google Shape;549;p41"/>
          <p:cNvSpPr txBox="1"/>
          <p:nvPr/>
        </p:nvSpPr>
        <p:spPr>
          <a:xfrm>
            <a:off x="1453047" y="3942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Clr>
                <a:srgbClr val="000000"/>
              </a:buClr>
              <a:buSzPts val="4000"/>
              <a:buFont typeface="Arial"/>
              <a:buNone/>
            </a:pPr>
            <a:r>
              <a:rPr b="0" i="1" lang="en-GB" sz="4000" u="none" cap="none" strike="noStrike">
                <a:solidFill>
                  <a:srgbClr val="000000"/>
                </a:solidFill>
                <a:latin typeface="Anton"/>
                <a:ea typeface="Anton"/>
                <a:cs typeface="Anton"/>
                <a:sym typeface="Anton"/>
              </a:rPr>
              <a:t>DISPLAY</a:t>
            </a:r>
            <a:endParaRPr b="0" i="1" sz="4000" u="none" cap="none" strike="noStrike">
              <a:solidFill>
                <a:srgbClr val="000000"/>
              </a:solidFill>
              <a:latin typeface="Anton"/>
              <a:ea typeface="Anton"/>
              <a:cs typeface="Anton"/>
              <a:sym typeface="Anton"/>
            </a:endParaRPr>
          </a:p>
        </p:txBody>
      </p:sp>
      <p:sp>
        <p:nvSpPr>
          <p:cNvPr id="550" name="Google Shape;550;p41"/>
          <p:cNvSpPr txBox="1"/>
          <p:nvPr/>
        </p:nvSpPr>
        <p:spPr>
          <a:xfrm>
            <a:off x="648450" y="3248400"/>
            <a:ext cx="81060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li</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inline-block</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551" name="Google Shape;551;p41"/>
          <p:cNvSpPr txBox="1"/>
          <p:nvPr/>
        </p:nvSpPr>
        <p:spPr>
          <a:xfrm>
            <a:off x="456375" y="4376313"/>
            <a:ext cx="4765800" cy="89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highlight>
                  <a:srgbClr val="E0FF00"/>
                </a:highlight>
                <a:latin typeface="Helvetica Neue Light"/>
                <a:ea typeface="Helvetica Neue Light"/>
                <a:cs typeface="Helvetica Neue Light"/>
                <a:sym typeface="Helvetica Neue Light"/>
              </a:rPr>
              <a:t>Haz clic </a:t>
            </a:r>
            <a:r>
              <a:rPr b="0" i="0" lang="en-GB" sz="1400" u="sng" cap="none" strike="noStrike">
                <a:solidFill>
                  <a:srgbClr val="0097A7"/>
                </a:solidFill>
                <a:highlight>
                  <a:srgbClr val="E0FF00"/>
                </a:highlight>
                <a:latin typeface="Helvetica Neue Light"/>
                <a:ea typeface="Helvetica Neue Light"/>
                <a:cs typeface="Helvetica Neue Light"/>
                <a:sym typeface="Helvetica Neue Light"/>
                <a:hlinkClick r:id="rId3">
                  <a:extLst>
                    <a:ext uri="{A12FA001-AC4F-418D-AE19-62706E023703}">
                      <ahyp:hlinkClr val="tx"/>
                    </a:ext>
                  </a:extLst>
                </a:hlinkClick>
              </a:rPr>
              <a:t>aquí </a:t>
            </a:r>
            <a:r>
              <a:rPr b="0" i="0" lang="en-GB" sz="1400" u="none" cap="none" strike="noStrike">
                <a:solidFill>
                  <a:srgbClr val="000000"/>
                </a:solidFill>
                <a:highlight>
                  <a:srgbClr val="E0FF00"/>
                </a:highlight>
                <a:latin typeface="Helvetica Neue Light"/>
                <a:ea typeface="Helvetica Neue Light"/>
                <a:cs typeface="Helvetica Neue Light"/>
                <a:sym typeface="Helvetica Neue Light"/>
              </a:rPr>
              <a:t>para ver más ejemplos. </a:t>
            </a:r>
            <a:endParaRPr b="0" i="0" sz="1400" u="sng" cap="none" strike="noStrike">
              <a:solidFill>
                <a:srgbClr val="000000"/>
              </a:solidFill>
              <a:highlight>
                <a:srgbClr val="E0FF00"/>
              </a:highlight>
              <a:latin typeface="Helvetica Neue Light"/>
              <a:ea typeface="Helvetica Neue Light"/>
              <a:cs typeface="Helvetica Neue Light"/>
              <a:sym typeface="Helvetica Neue Light"/>
            </a:endParaRPr>
          </a:p>
        </p:txBody>
      </p:sp>
      <p:sp>
        <p:nvSpPr>
          <p:cNvPr id="552" name="Google Shape;552;p41"/>
          <p:cNvSpPr/>
          <p:nvPr/>
        </p:nvSpPr>
        <p:spPr>
          <a:xfrm>
            <a:off x="3347350" y="4722975"/>
            <a:ext cx="4133100" cy="204000"/>
          </a:xfrm>
          <a:prstGeom prst="rect">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0FF00"/>
              </a:highlight>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2"/>
          <p:cNvSpPr txBox="1"/>
          <p:nvPr/>
        </p:nvSpPr>
        <p:spPr>
          <a:xfrm>
            <a:off x="1453047" y="2385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TABLA COMPARATIVA</a:t>
            </a:r>
            <a:endParaRPr b="0" i="1" sz="4000" u="none" cap="none" strike="noStrike">
              <a:solidFill>
                <a:srgbClr val="000000"/>
              </a:solidFill>
              <a:latin typeface="Anton"/>
              <a:ea typeface="Anton"/>
              <a:cs typeface="Anton"/>
              <a:sym typeface="Anton"/>
            </a:endParaRPr>
          </a:p>
        </p:txBody>
      </p:sp>
      <p:sp>
        <p:nvSpPr>
          <p:cNvPr id="558" name="Google Shape;558;p42"/>
          <p:cNvSpPr txBox="1"/>
          <p:nvPr/>
        </p:nvSpPr>
        <p:spPr>
          <a:xfrm>
            <a:off x="654225" y="1169975"/>
            <a:ext cx="7816800" cy="76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Dependiendo de si la etiqueta de HTML es </a:t>
            </a:r>
            <a:r>
              <a:rPr b="1" i="0" lang="en-GB" sz="1800" u="none" cap="none" strike="noStrike">
                <a:solidFill>
                  <a:srgbClr val="000000"/>
                </a:solidFill>
                <a:latin typeface="Helvetica Neue"/>
                <a:ea typeface="Helvetica Neue"/>
                <a:cs typeface="Helvetica Neue"/>
                <a:sym typeface="Helvetica Neue"/>
              </a:rPr>
              <a:t>“de bloque”</a:t>
            </a:r>
            <a:r>
              <a:rPr b="0" i="0" lang="en-GB" sz="1800" u="none" cap="none" strike="noStrike">
                <a:solidFill>
                  <a:srgbClr val="000000"/>
                </a:solidFill>
                <a:latin typeface="Helvetica Neue Light"/>
                <a:ea typeface="Helvetica Neue Light"/>
                <a:cs typeface="Helvetica Neue Light"/>
                <a:sym typeface="Helvetica Neue Light"/>
              </a:rPr>
              <a:t> o </a:t>
            </a:r>
            <a:r>
              <a:rPr b="1" i="0" lang="en-GB" sz="1800" u="none" cap="none" strike="noStrike">
                <a:solidFill>
                  <a:srgbClr val="000000"/>
                </a:solidFill>
                <a:latin typeface="Helvetica Neue"/>
                <a:ea typeface="Helvetica Neue"/>
                <a:cs typeface="Helvetica Neue"/>
                <a:sym typeface="Helvetica Neue"/>
              </a:rPr>
              <a:t>“en línea”</a:t>
            </a:r>
            <a:r>
              <a:rPr b="0" i="0" lang="en-GB" sz="1800" u="none" cap="none" strike="noStrike">
                <a:solidFill>
                  <a:srgbClr val="000000"/>
                </a:solidFill>
                <a:latin typeface="Helvetica Neue Light"/>
                <a:ea typeface="Helvetica Neue Light"/>
                <a:cs typeface="Helvetica Neue Light"/>
                <a:sym typeface="Helvetica Neue Light"/>
              </a:rPr>
              <a:t>, algunas propiedades serán omitidas (</a:t>
            </a:r>
            <a:r>
              <a:rPr b="0" i="0" lang="en-GB" sz="18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más información</a:t>
            </a:r>
            <a:r>
              <a:rPr b="0" i="0" lang="en-GB" sz="18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graphicFrame>
        <p:nvGraphicFramePr>
          <p:cNvPr id="559" name="Google Shape;559;p42"/>
          <p:cNvGraphicFramePr/>
          <p:nvPr/>
        </p:nvGraphicFramePr>
        <p:xfrm>
          <a:off x="623025" y="2527163"/>
          <a:ext cx="3000000" cy="3000000"/>
        </p:xfrm>
        <a:graphic>
          <a:graphicData uri="http://schemas.openxmlformats.org/drawingml/2006/table">
            <a:tbl>
              <a:tblPr>
                <a:noFill/>
                <a:tableStyleId>{18961DAC-0C6E-472F-8C3D-DC542D398685}</a:tableStyleId>
              </a:tblPr>
              <a:tblGrid>
                <a:gridCol w="1549000"/>
                <a:gridCol w="1549000"/>
                <a:gridCol w="1549000"/>
                <a:gridCol w="1549000"/>
                <a:gridCol w="1549000"/>
              </a:tblGrid>
              <a:tr h="4175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Helvetica Neue"/>
                          <a:ea typeface="Helvetica Neue"/>
                          <a:cs typeface="Helvetica Neue"/>
                          <a:sym typeface="Helvetica Neue"/>
                        </a:rPr>
                        <a:t>Width</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Helvetica Neue"/>
                          <a:ea typeface="Helvetica Neue"/>
                          <a:cs typeface="Helvetica Neue"/>
                          <a:sym typeface="Helvetica Neue"/>
                        </a:rPr>
                        <a:t>Height</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Helvetica Neue"/>
                          <a:ea typeface="Helvetica Neue"/>
                          <a:cs typeface="Helvetica Neue"/>
                          <a:sym typeface="Helvetica Neue"/>
                        </a:rPr>
                        <a:t>Padding</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Helvetica Neue"/>
                          <a:ea typeface="Helvetica Neue"/>
                          <a:cs typeface="Helvetica Neue"/>
                          <a:sym typeface="Helvetica Neue"/>
                        </a:rPr>
                        <a:t>Margin</a:t>
                      </a:r>
                      <a:endParaRPr b="1" sz="1400" u="none" cap="none" strike="noStrike">
                        <a:latin typeface="Helvetica Neue"/>
                        <a:ea typeface="Helvetica Neue"/>
                        <a:cs typeface="Helvetica Neue"/>
                        <a:sym typeface="Helvetica Neue"/>
                      </a:endParaRPr>
                    </a:p>
                  </a:txBody>
                  <a:tcPr marT="91425" marB="91425" marR="91425" marL="91425"/>
                </a:tc>
              </a:tr>
              <a:tr h="417575">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Helvetica Neue"/>
                          <a:ea typeface="Helvetica Neue"/>
                          <a:cs typeface="Helvetica Neue"/>
                          <a:sym typeface="Helvetica Neue"/>
                        </a:rPr>
                        <a:t>Bloque</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r>
              <a:tr h="417575">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Helvetica Neue"/>
                          <a:ea typeface="Helvetica Neue"/>
                          <a:cs typeface="Helvetica Neue"/>
                          <a:sym typeface="Helvetica Neue"/>
                        </a:rPr>
                        <a:t>En línea</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solidFill>
                            <a:srgbClr val="FF0000"/>
                          </a:solidFill>
                          <a:latin typeface="Helvetica Neue"/>
                          <a:ea typeface="Helvetica Neue"/>
                          <a:cs typeface="Helvetica Neue"/>
                          <a:sym typeface="Helvetica Neue"/>
                        </a:rPr>
                        <a:t>NO</a:t>
                      </a:r>
                      <a:endParaRPr sz="14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solidFill>
                            <a:srgbClr val="FF0000"/>
                          </a:solidFill>
                          <a:latin typeface="Helvetica Neue"/>
                          <a:ea typeface="Helvetica Neue"/>
                          <a:cs typeface="Helvetica Neue"/>
                          <a:sym typeface="Helvetica Neue"/>
                        </a:rPr>
                        <a:t>NO</a:t>
                      </a:r>
                      <a:endParaRPr sz="14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solidFill>
                            <a:srgbClr val="0000FF"/>
                          </a:solidFill>
                          <a:latin typeface="Helvetica Neue"/>
                          <a:ea typeface="Helvetica Neue"/>
                          <a:cs typeface="Helvetica Neue"/>
                          <a:sym typeface="Helvetica Neue"/>
                        </a:rPr>
                        <a:t>Solo costados</a:t>
                      </a:r>
                      <a:endParaRPr sz="1400" u="none" cap="none" strike="noStrike">
                        <a:solidFill>
                          <a:srgbClr val="0000F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solidFill>
                            <a:srgbClr val="0000FF"/>
                          </a:solidFill>
                          <a:latin typeface="Helvetica Neue"/>
                          <a:ea typeface="Helvetica Neue"/>
                          <a:cs typeface="Helvetica Neue"/>
                          <a:sym typeface="Helvetica Neue"/>
                        </a:rPr>
                        <a:t>Solo costados</a:t>
                      </a:r>
                      <a:endParaRPr sz="1400" u="none" cap="none" strike="noStrike">
                        <a:solidFill>
                          <a:srgbClr val="0000FF"/>
                        </a:solidFill>
                        <a:latin typeface="Helvetica Neue"/>
                        <a:ea typeface="Helvetica Neue"/>
                        <a:cs typeface="Helvetica Neue"/>
                        <a:sym typeface="Helvetica Neue"/>
                      </a:endParaRPr>
                    </a:p>
                  </a:txBody>
                  <a:tcPr marT="91425" marB="91425" marR="91425" marL="91425"/>
                </a:tc>
              </a:tr>
              <a:tr h="642425">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Helvetica Neue"/>
                          <a:ea typeface="Helvetica Neue"/>
                          <a:cs typeface="Helvetica Neue"/>
                          <a:sym typeface="Helvetica Neue"/>
                        </a:rPr>
                        <a:t>En línea y bloque</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GB"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r>
            </a:tbl>
          </a:graphicData>
        </a:graphic>
      </p:graphicFrame>
      <p:sp>
        <p:nvSpPr>
          <p:cNvPr id="560" name="Google Shape;560;p42"/>
          <p:cNvSpPr/>
          <p:nvPr/>
        </p:nvSpPr>
        <p:spPr>
          <a:xfrm>
            <a:off x="623025" y="2413488"/>
            <a:ext cx="7879200" cy="2122500"/>
          </a:xfrm>
          <a:prstGeom prst="roundRect">
            <a:avLst>
              <a:gd fmla="val 16667" name="adj"/>
            </a:avLst>
          </a:prstGeom>
          <a:noFill/>
          <a:ln cap="flat" cmpd="sng" w="381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3"/>
          <p:cNvSpPr txBox="1"/>
          <p:nvPr/>
        </p:nvSpPr>
        <p:spPr>
          <a:xfrm>
            <a:off x="2262000" y="316175"/>
            <a:ext cx="4620000" cy="87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3800"/>
              <a:buFont typeface="Arial"/>
              <a:buNone/>
            </a:pPr>
            <a:r>
              <a:rPr b="0" i="1" lang="en-GB" sz="3800" u="none" cap="none" strike="noStrike">
                <a:solidFill>
                  <a:srgbClr val="000000"/>
                </a:solidFill>
                <a:latin typeface="Anton"/>
                <a:ea typeface="Anton"/>
                <a:cs typeface="Anton"/>
                <a:sym typeface="Anton"/>
              </a:rPr>
              <a:t>QUITAR UN ELEMENTO</a:t>
            </a:r>
            <a:endParaRPr b="0" i="1" sz="3800" u="none" cap="none" strike="noStrike">
              <a:solidFill>
                <a:srgbClr val="000000"/>
              </a:solidFill>
              <a:latin typeface="Anton"/>
              <a:ea typeface="Anton"/>
              <a:cs typeface="Anton"/>
              <a:sym typeface="Anton"/>
            </a:endParaRPr>
          </a:p>
        </p:txBody>
      </p:sp>
      <p:sp>
        <p:nvSpPr>
          <p:cNvPr id="566" name="Google Shape;566;p43"/>
          <p:cNvSpPr txBox="1"/>
          <p:nvPr/>
        </p:nvSpPr>
        <p:spPr>
          <a:xfrm>
            <a:off x="778513" y="1592025"/>
            <a:ext cx="7739400" cy="1120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El display tiene también un valor para quitar un elemento del layout  </a:t>
            </a:r>
            <a:r>
              <a:rPr b="0" i="1" lang="en-GB" sz="1800" u="none" cap="none" strike="noStrike">
                <a:solidFill>
                  <a:srgbClr val="000000"/>
                </a:solidFill>
                <a:highlight>
                  <a:srgbClr val="E0FF00"/>
                </a:highlight>
                <a:latin typeface="Helvetica Neue Light"/>
                <a:ea typeface="Helvetica Neue Light"/>
                <a:cs typeface="Helvetica Neue Light"/>
                <a:sym typeface="Helvetica Neue Light"/>
              </a:rPr>
              <a:t>display: none</a:t>
            </a:r>
            <a:r>
              <a:rPr b="0" i="1" lang="en-GB" sz="1800" u="none" cap="none" strike="noStrike">
                <a:solidFill>
                  <a:srgbClr val="000000"/>
                </a:solidFill>
                <a:latin typeface="Helvetica Neue Light"/>
                <a:ea typeface="Helvetica Neue Light"/>
                <a:cs typeface="Helvetica Neue Light"/>
                <a:sym typeface="Helvetica Neue Light"/>
              </a:rPr>
              <a:t>;</a:t>
            </a:r>
            <a:r>
              <a:rPr b="0" i="0" lang="en-GB" sz="1800" u="none" cap="none" strike="noStrike">
                <a:solidFill>
                  <a:srgbClr val="000000"/>
                </a:solidFill>
                <a:latin typeface="Helvetica Neue Light"/>
                <a:ea typeface="Helvetica Neue Light"/>
                <a:cs typeface="Helvetica Neue Light"/>
                <a:sym typeface="Helvetica Neue Light"/>
              </a:rPr>
              <a:t>  lo oculta, y además lo quita (no ocupa su lugar).  </a:t>
            </a:r>
            <a:br>
              <a:rPr b="0" i="0" lang="en-GB" sz="2000" u="none" cap="none" strike="noStrike">
                <a:solidFill>
                  <a:srgbClr val="000000"/>
                </a:solidFill>
                <a:latin typeface="Helvetica Neue Light"/>
                <a:ea typeface="Helvetica Neue Light"/>
                <a:cs typeface="Helvetica Neue Light"/>
                <a:sym typeface="Helvetica Neue Light"/>
              </a:rPr>
            </a:b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567" name="Google Shape;567;p43"/>
          <p:cNvSpPr txBox="1"/>
          <p:nvPr/>
        </p:nvSpPr>
        <p:spPr>
          <a:xfrm>
            <a:off x="896175" y="2814275"/>
            <a:ext cx="77394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div </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none</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4"/>
          <p:cNvSpPr txBox="1"/>
          <p:nvPr/>
        </p:nvSpPr>
        <p:spPr>
          <a:xfrm>
            <a:off x="1453047" y="5351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POSITION</a:t>
            </a:r>
            <a:endParaRPr b="0" i="1" sz="4000" u="none" cap="none" strike="noStrike">
              <a:solidFill>
                <a:srgbClr val="000000"/>
              </a:solidFill>
              <a:latin typeface="Anton"/>
              <a:ea typeface="Anton"/>
              <a:cs typeface="Anton"/>
              <a:sym typeface="Anton"/>
            </a:endParaRPr>
          </a:p>
        </p:txBody>
      </p:sp>
      <p:sp>
        <p:nvSpPr>
          <p:cNvPr id="573" name="Google Shape;573;p44"/>
          <p:cNvSpPr txBox="1"/>
          <p:nvPr/>
        </p:nvSpPr>
        <p:spPr>
          <a:xfrm>
            <a:off x="726050" y="1534450"/>
            <a:ext cx="8028300" cy="3125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Es una propiedad CSS pensada para ubicar un elemento, con una libertad muy flexible. Algunos </a:t>
            </a:r>
            <a:r>
              <a:rPr b="1" i="0" lang="en-GB" sz="1800" u="none" cap="none" strike="noStrike">
                <a:solidFill>
                  <a:srgbClr val="000000"/>
                </a:solidFill>
                <a:latin typeface="Helvetica Neue"/>
                <a:ea typeface="Helvetica Neue"/>
                <a:cs typeface="Helvetica Neue"/>
                <a:sym typeface="Helvetica Neue"/>
              </a:rPr>
              <a:t>ejemplos</a:t>
            </a:r>
            <a:r>
              <a:rPr b="0" i="0" lang="en-GB" sz="1800" u="none" cap="none" strike="noStrike">
                <a:solidFill>
                  <a:srgbClr val="000000"/>
                </a:solidFill>
                <a:latin typeface="Helvetica Neue Light"/>
                <a:ea typeface="Helvetica Neue Light"/>
                <a:cs typeface="Helvetica Neue Light"/>
                <a:sym typeface="Helvetica Neue Light"/>
              </a:rPr>
              <a:t> de uso: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Superponer elementos.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Crear publicidades que te sigan con el scroll o un menú.</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Hacer un menú con submenú adentro.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highlight>
                  <a:srgbClr val="EF89D2"/>
                </a:highlight>
                <a:latin typeface="Helvetica Neue Light"/>
                <a:ea typeface="Helvetica Neue Light"/>
                <a:cs typeface="Helvetica Neue Light"/>
                <a:sym typeface="Helvetica Neue Light"/>
              </a:rPr>
              <a:t>Valores posibles: </a:t>
            </a:r>
            <a:r>
              <a:rPr b="0" i="0" lang="en-GB" sz="1800" u="none" cap="none" strike="noStrike">
                <a:solidFill>
                  <a:srgbClr val="333333"/>
                </a:solidFill>
                <a:highlight>
                  <a:srgbClr val="EF89D2"/>
                </a:highlight>
                <a:latin typeface="Helvetica Neue Light"/>
                <a:ea typeface="Helvetica Neue Light"/>
                <a:cs typeface="Helvetica Neue Light"/>
                <a:sym typeface="Helvetica Neue Light"/>
              </a:rPr>
              <a:t>relative, absolute, fixed, o sticky (cualquiera excepto static)</a:t>
            </a:r>
            <a:r>
              <a:rPr b="0" i="0" lang="en-GB" sz="1800" u="none" cap="none" strike="noStrike">
                <a:solidFill>
                  <a:srgbClr val="333333"/>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cxnSp>
        <p:nvCxnSpPr>
          <p:cNvPr id="578" name="Google Shape;578;p45"/>
          <p:cNvCxnSpPr>
            <a:stCxn id="579" idx="6"/>
            <a:endCxn id="580" idx="2"/>
          </p:cNvCxnSpPr>
          <p:nvPr/>
        </p:nvCxnSpPr>
        <p:spPr>
          <a:xfrm>
            <a:off x="2124450" y="2126340"/>
            <a:ext cx="5007300" cy="0"/>
          </a:xfrm>
          <a:prstGeom prst="straightConnector1">
            <a:avLst/>
          </a:prstGeom>
          <a:noFill/>
          <a:ln cap="flat" cmpd="sng" w="9525">
            <a:solidFill>
              <a:srgbClr val="3DFFBC"/>
            </a:solidFill>
            <a:prstDash val="solid"/>
            <a:round/>
            <a:headEnd len="sm" w="sm" type="none"/>
            <a:tailEnd len="sm" w="sm" type="none"/>
          </a:ln>
        </p:spPr>
      </p:cxnSp>
      <p:sp>
        <p:nvSpPr>
          <p:cNvPr id="579" name="Google Shape;579;p45"/>
          <p:cNvSpPr/>
          <p:nvPr/>
        </p:nvSpPr>
        <p:spPr>
          <a:xfrm>
            <a:off x="145305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5"/>
          <p:cNvSpPr/>
          <p:nvPr/>
        </p:nvSpPr>
        <p:spPr>
          <a:xfrm>
            <a:off x="4329036"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80" name="Google Shape;580;p45"/>
          <p:cNvSpPr/>
          <p:nvPr/>
        </p:nvSpPr>
        <p:spPr>
          <a:xfrm>
            <a:off x="713180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82" name="Google Shape;582;p45"/>
          <p:cNvSpPr txBox="1"/>
          <p:nvPr/>
        </p:nvSpPr>
        <p:spPr>
          <a:xfrm>
            <a:off x="907200" y="2753775"/>
            <a:ext cx="1763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000000"/>
                </a:solidFill>
                <a:highlight>
                  <a:srgbClr val="FFFFFF"/>
                </a:highlight>
                <a:latin typeface="Helvetica Neue"/>
                <a:ea typeface="Helvetica Neue"/>
                <a:cs typeface="Helvetica Neue"/>
                <a:sym typeface="Helvetica Neue"/>
              </a:rPr>
              <a:t>Define </a:t>
            </a:r>
            <a:r>
              <a:rPr b="0" i="0" lang="en-GB" sz="1800" u="none" cap="none" strike="noStrike">
                <a:solidFill>
                  <a:srgbClr val="000000"/>
                </a:solidFill>
                <a:latin typeface="Helvetica Neue Light"/>
                <a:ea typeface="Helvetica Neue Light"/>
                <a:cs typeface="Helvetica Neue Light"/>
                <a:sym typeface="Helvetica Neue Light"/>
              </a:rPr>
              <a:t>qué tipo de posición quieres usar.</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83" name="Google Shape;583;p45"/>
          <p:cNvSpPr txBox="1"/>
          <p:nvPr/>
        </p:nvSpPr>
        <p:spPr>
          <a:xfrm>
            <a:off x="6321925" y="3033125"/>
            <a:ext cx="2137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000000"/>
                </a:solidFill>
                <a:highlight>
                  <a:srgbClr val="FFFFFF"/>
                </a:highlight>
                <a:latin typeface="Helvetica Neue"/>
                <a:ea typeface="Helvetica Neue"/>
                <a:cs typeface="Helvetica Neue"/>
                <a:sym typeface="Helvetica Neue"/>
              </a:rPr>
              <a:t>Determina</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 un valor numérico para las propiedades </a:t>
            </a:r>
            <a:r>
              <a:rPr b="1" i="1" lang="en-GB" sz="1800" u="none" cap="none" strike="noStrike">
                <a:solidFill>
                  <a:srgbClr val="000000"/>
                </a:solidFill>
                <a:highlight>
                  <a:srgbClr val="FFFFFF"/>
                </a:highlight>
                <a:latin typeface="Helvetica Neue"/>
                <a:ea typeface="Helvetica Neue"/>
                <a:cs typeface="Helvetica Neue"/>
                <a:sym typeface="Helvetica Neue"/>
              </a:rPr>
              <a:t>top, bottom, left, right.</a:t>
            </a:r>
            <a:endParaRPr b="1" i="1" sz="1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Didact Gothic"/>
              <a:ea typeface="Didact Gothic"/>
              <a:cs typeface="Didact Gothic"/>
              <a:sym typeface="Didact Gothic"/>
            </a:endParaRPr>
          </a:p>
        </p:txBody>
      </p:sp>
      <p:sp>
        <p:nvSpPr>
          <p:cNvPr id="584" name="Google Shape;584;p45"/>
          <p:cNvSpPr txBox="1"/>
          <p:nvPr/>
        </p:nvSpPr>
        <p:spPr>
          <a:xfrm>
            <a:off x="3439225" y="2915438"/>
            <a:ext cx="2377800" cy="91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000000"/>
                </a:solidFill>
                <a:highlight>
                  <a:srgbClr val="FFFFFF"/>
                </a:highlight>
                <a:latin typeface="Helvetica Neue"/>
                <a:ea typeface="Helvetica Neue"/>
                <a:cs typeface="Helvetica Neue"/>
                <a:sym typeface="Helvetica Neue"/>
              </a:rPr>
              <a:t>Indica </a:t>
            </a:r>
            <a:r>
              <a:rPr b="0" i="0" lang="en-GB" sz="1800" u="none" cap="none" strike="noStrike">
                <a:solidFill>
                  <a:srgbClr val="000000"/>
                </a:solidFill>
                <a:highlight>
                  <a:srgbClr val="FFFFFF"/>
                </a:highlight>
                <a:latin typeface="Helvetica Neue Light"/>
                <a:ea typeface="Helvetica Neue Light"/>
                <a:cs typeface="Helvetica Neue Light"/>
                <a:sym typeface="Helvetica Neue Light"/>
              </a:rPr>
              <a:t>desde dónde calcular la distancia (si será desde arriba, derecha, abajo o izquierda).</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85" name="Google Shape;585;p45"/>
          <p:cNvSpPr txBox="1"/>
          <p:nvPr/>
        </p:nvSpPr>
        <p:spPr>
          <a:xfrm>
            <a:off x="1602326" y="1873273"/>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1</a:t>
            </a:r>
            <a:endParaRPr b="0" i="0" sz="2400" u="none" cap="none" strike="noStrike">
              <a:solidFill>
                <a:srgbClr val="000000"/>
              </a:solidFill>
              <a:latin typeface="Lato"/>
              <a:ea typeface="Lato"/>
              <a:cs typeface="Lato"/>
              <a:sym typeface="Lato"/>
            </a:endParaRPr>
          </a:p>
        </p:txBody>
      </p:sp>
      <p:sp>
        <p:nvSpPr>
          <p:cNvPr id="586" name="Google Shape;586;p45"/>
          <p:cNvSpPr txBox="1"/>
          <p:nvPr/>
        </p:nvSpPr>
        <p:spPr>
          <a:xfrm>
            <a:off x="4480533" y="1829337"/>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2</a:t>
            </a:r>
            <a:endParaRPr b="0" i="0" sz="2400" u="none" cap="none" strike="noStrike">
              <a:solidFill>
                <a:srgbClr val="000000"/>
              </a:solidFill>
              <a:latin typeface="Lato"/>
              <a:ea typeface="Lato"/>
              <a:cs typeface="Lato"/>
              <a:sym typeface="Lato"/>
            </a:endParaRPr>
          </a:p>
        </p:txBody>
      </p:sp>
      <p:sp>
        <p:nvSpPr>
          <p:cNvPr id="587" name="Google Shape;587;p45"/>
          <p:cNvSpPr txBox="1"/>
          <p:nvPr/>
        </p:nvSpPr>
        <p:spPr>
          <a:xfrm>
            <a:off x="7276980" y="1858577"/>
            <a:ext cx="295200" cy="33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3</a:t>
            </a:r>
            <a:endParaRPr b="0" i="0" sz="2400" u="none" cap="none" strike="noStrike">
              <a:solidFill>
                <a:srgbClr val="000000"/>
              </a:solidFill>
              <a:latin typeface="Lato"/>
              <a:ea typeface="Lato"/>
              <a:cs typeface="Lato"/>
              <a:sym typeface="Lato"/>
            </a:endParaRPr>
          </a:p>
        </p:txBody>
      </p:sp>
      <p:sp>
        <p:nvSpPr>
          <p:cNvPr id="588" name="Google Shape;588;p45"/>
          <p:cNvSpPr txBox="1"/>
          <p:nvPr/>
        </p:nvSpPr>
        <p:spPr>
          <a:xfrm>
            <a:off x="1453047" y="3831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¿CÓMO UBICAR UN ELEMENTO?</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2" name="Shape 592"/>
        <p:cNvGrpSpPr/>
        <p:nvPr/>
      </p:nvGrpSpPr>
      <p:grpSpPr>
        <a:xfrm>
          <a:off x="0" y="0"/>
          <a:ext cx="0" cy="0"/>
          <a:chOff x="0" y="0"/>
          <a:chExt cx="0" cy="0"/>
        </a:xfrm>
      </p:grpSpPr>
      <p:sp>
        <p:nvSpPr>
          <p:cNvPr id="593" name="Google Shape;593;p46"/>
          <p:cNvSpPr txBox="1"/>
          <p:nvPr/>
        </p:nvSpPr>
        <p:spPr>
          <a:xfrm>
            <a:off x="1453047" y="480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POSITION</a:t>
            </a:r>
            <a:endParaRPr b="0" i="1" sz="4000" u="none" cap="none" strike="noStrike">
              <a:solidFill>
                <a:srgbClr val="000000"/>
              </a:solidFill>
              <a:latin typeface="Anton"/>
              <a:ea typeface="Anton"/>
              <a:cs typeface="Anton"/>
              <a:sym typeface="Anton"/>
            </a:endParaRPr>
          </a:p>
        </p:txBody>
      </p:sp>
      <p:sp>
        <p:nvSpPr>
          <p:cNvPr id="594" name="Google Shape;594;p46"/>
          <p:cNvSpPr txBox="1"/>
          <p:nvPr/>
        </p:nvSpPr>
        <p:spPr>
          <a:xfrm>
            <a:off x="844300" y="1408375"/>
            <a:ext cx="7798500" cy="302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Al aplicar esta propiedad, puedes usar cuatro propiedades para posicionar los elementos, y debes darles un valor numérico.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 Ellas son:</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n-GB" sz="1800" u="none" cap="none" strike="noStrike">
                <a:solidFill>
                  <a:srgbClr val="000000"/>
                </a:solidFill>
                <a:latin typeface="Helvetica Neue"/>
                <a:ea typeface="Helvetica Neue"/>
                <a:cs typeface="Helvetica Neue"/>
                <a:sym typeface="Helvetica Neue"/>
              </a:rPr>
              <a:t>top:</a:t>
            </a:r>
            <a:r>
              <a:rPr b="0" i="0" lang="en-GB" sz="1800" u="none" cap="none" strike="noStrike">
                <a:solidFill>
                  <a:srgbClr val="000000"/>
                </a:solidFill>
                <a:latin typeface="Helvetica Neue Light"/>
                <a:ea typeface="Helvetica Neue Light"/>
                <a:cs typeface="Helvetica Neue Light"/>
                <a:sym typeface="Helvetica Neue Light"/>
              </a:rPr>
              <a:t> calcula desde el borde superior (ej:  </a:t>
            </a:r>
            <a:r>
              <a:rPr b="0" i="0" lang="en-GB" sz="1800" u="none" cap="none" strike="noStrike">
                <a:solidFill>
                  <a:srgbClr val="000000"/>
                </a:solidFill>
                <a:highlight>
                  <a:srgbClr val="EFEFEF"/>
                </a:highlight>
                <a:latin typeface="Helvetica Neue Light"/>
                <a:ea typeface="Helvetica Neue Light"/>
                <a:cs typeface="Helvetica Neue Light"/>
                <a:sym typeface="Helvetica Neue Light"/>
              </a:rPr>
              <a:t>top: 100px </a:t>
            </a:r>
            <a:r>
              <a:rPr b="0" i="0" lang="en-GB"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n-GB" sz="1800" u="none" cap="none" strike="noStrike">
                <a:solidFill>
                  <a:srgbClr val="000000"/>
                </a:solidFill>
                <a:latin typeface="Helvetica Neue"/>
                <a:ea typeface="Helvetica Neue"/>
                <a:cs typeface="Helvetica Neue"/>
                <a:sym typeface="Helvetica Neue"/>
              </a:rPr>
              <a:t>right:</a:t>
            </a:r>
            <a:r>
              <a:rPr b="0" i="0" lang="en-GB" sz="1800" u="none" cap="none" strike="noStrike">
                <a:solidFill>
                  <a:srgbClr val="000000"/>
                </a:solidFill>
                <a:latin typeface="Helvetica Neue Light"/>
                <a:ea typeface="Helvetica Neue Light"/>
                <a:cs typeface="Helvetica Neue Light"/>
                <a:sym typeface="Helvetica Neue Light"/>
              </a:rPr>
              <a:t> calcula desde el borde derecho (ej:  </a:t>
            </a:r>
            <a:r>
              <a:rPr b="0" i="0" lang="en-GB" sz="1800" u="none" cap="none" strike="noStrike">
                <a:solidFill>
                  <a:srgbClr val="000000"/>
                </a:solidFill>
                <a:highlight>
                  <a:srgbClr val="EFEFEF"/>
                </a:highlight>
                <a:latin typeface="Helvetica Neue Light"/>
                <a:ea typeface="Helvetica Neue Light"/>
                <a:cs typeface="Helvetica Neue Light"/>
                <a:sym typeface="Helvetica Neue Light"/>
              </a:rPr>
              <a:t>right: 50px).</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n-GB" sz="1800" u="none" cap="none" strike="noStrike">
                <a:solidFill>
                  <a:srgbClr val="000000"/>
                </a:solidFill>
                <a:latin typeface="Helvetica Neue"/>
                <a:ea typeface="Helvetica Neue"/>
                <a:cs typeface="Helvetica Neue"/>
                <a:sym typeface="Helvetica Neue"/>
              </a:rPr>
              <a:t>bottom:</a:t>
            </a:r>
            <a:r>
              <a:rPr b="0" i="0" lang="en-GB" sz="1800" u="none" cap="none" strike="noStrike">
                <a:solidFill>
                  <a:srgbClr val="000000"/>
                </a:solidFill>
                <a:latin typeface="Helvetica Neue Light"/>
                <a:ea typeface="Helvetica Neue Light"/>
                <a:cs typeface="Helvetica Neue Light"/>
                <a:sym typeface="Helvetica Neue Light"/>
              </a:rPr>
              <a:t> calcula desde el borde inferior (ej: </a:t>
            </a:r>
            <a:r>
              <a:rPr b="0" i="0" lang="en-GB" sz="1800" u="none" cap="none" strike="noStrike">
                <a:solidFill>
                  <a:srgbClr val="000000"/>
                </a:solidFill>
                <a:highlight>
                  <a:srgbClr val="EFEFEF"/>
                </a:highlight>
                <a:latin typeface="Helvetica Neue Light"/>
                <a:ea typeface="Helvetica Neue Light"/>
                <a:cs typeface="Helvetica Neue Light"/>
                <a:sym typeface="Helvetica Neue Light"/>
              </a:rPr>
              <a:t>bottom: 100px </a:t>
            </a:r>
            <a:r>
              <a:rPr b="0" i="0" lang="en-GB"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n-GB" sz="1800" u="none" cap="none" strike="noStrike">
                <a:solidFill>
                  <a:srgbClr val="000000"/>
                </a:solidFill>
                <a:latin typeface="Helvetica Neue"/>
                <a:ea typeface="Helvetica Neue"/>
                <a:cs typeface="Helvetica Neue"/>
                <a:sym typeface="Helvetica Neue"/>
              </a:rPr>
              <a:t>left:</a:t>
            </a:r>
            <a:r>
              <a:rPr b="0" i="0" lang="en-GB" sz="1800" u="none" cap="none" strike="noStrike">
                <a:solidFill>
                  <a:srgbClr val="000000"/>
                </a:solidFill>
                <a:latin typeface="Helvetica Neue Light"/>
                <a:ea typeface="Helvetica Neue Light"/>
                <a:cs typeface="Helvetica Neue Light"/>
                <a:sym typeface="Helvetica Neue Light"/>
              </a:rPr>
              <a:t> calcula desde el borde izquierdo (ej: </a:t>
            </a:r>
            <a:r>
              <a:rPr b="0" i="0" lang="en-GB" sz="1800" u="none" cap="none" strike="noStrike">
                <a:solidFill>
                  <a:srgbClr val="000000"/>
                </a:solidFill>
                <a:highlight>
                  <a:srgbClr val="EFEFEF"/>
                </a:highlight>
                <a:latin typeface="Helvetica Neue Light"/>
                <a:ea typeface="Helvetica Neue Light"/>
                <a:cs typeface="Helvetica Neue Light"/>
                <a:sym typeface="Helvetica Neue Light"/>
              </a:rPr>
              <a:t>left: 50%</a:t>
            </a:r>
            <a:r>
              <a:rPr b="0" i="0" lang="en-GB"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Haz clic </a:t>
            </a:r>
            <a:r>
              <a:rPr b="0" i="0" lang="en-GB" sz="18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b="0" i="0" lang="en-GB" sz="1800" u="none" cap="none" strike="noStrike">
                <a:solidFill>
                  <a:srgbClr val="000000"/>
                </a:solidFill>
                <a:latin typeface="Helvetica Neue Light"/>
                <a:ea typeface="Helvetica Neue Light"/>
                <a:cs typeface="Helvetica Neue Light"/>
                <a:sym typeface="Helvetica Neue Light"/>
              </a:rPr>
              <a:t> para acceder a más información.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8" name="Shape 598"/>
        <p:cNvGrpSpPr/>
        <p:nvPr/>
      </p:nvGrpSpPr>
      <p:grpSpPr>
        <a:xfrm>
          <a:off x="0" y="0"/>
          <a:ext cx="0" cy="0"/>
          <a:chOff x="0" y="0"/>
          <a:chExt cx="0" cy="0"/>
        </a:xfrm>
      </p:grpSpPr>
      <p:sp>
        <p:nvSpPr>
          <p:cNvPr id="599" name="Google Shape;599;p47"/>
          <p:cNvSpPr txBox="1"/>
          <p:nvPr/>
        </p:nvSpPr>
        <p:spPr>
          <a:xfrm>
            <a:off x="1453047" y="4911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POSITION: </a:t>
            </a:r>
            <a:r>
              <a:rPr b="0" i="1" lang="en-GB" sz="4000" u="none" cap="none" strike="noStrike">
                <a:solidFill>
                  <a:srgbClr val="000000"/>
                </a:solidFill>
                <a:highlight>
                  <a:srgbClr val="A6FFCA"/>
                </a:highlight>
                <a:latin typeface="Anton"/>
                <a:ea typeface="Anton"/>
                <a:cs typeface="Anton"/>
                <a:sym typeface="Anton"/>
              </a:rPr>
              <a:t>RELATIVE</a:t>
            </a:r>
            <a:endParaRPr b="0" i="1" sz="4000" u="none" cap="none" strike="noStrike">
              <a:solidFill>
                <a:srgbClr val="000000"/>
              </a:solidFill>
              <a:highlight>
                <a:srgbClr val="A6FFCA"/>
              </a:highlight>
              <a:latin typeface="Anton"/>
              <a:ea typeface="Anton"/>
              <a:cs typeface="Anton"/>
              <a:sym typeface="Anton"/>
            </a:endParaRPr>
          </a:p>
        </p:txBody>
      </p:sp>
      <p:sp>
        <p:nvSpPr>
          <p:cNvPr id="600" name="Google Shape;600;p47"/>
          <p:cNvSpPr txBox="1"/>
          <p:nvPr/>
        </p:nvSpPr>
        <p:spPr>
          <a:xfrm>
            <a:off x="672750" y="1553025"/>
            <a:ext cx="7798500" cy="302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highlight>
                  <a:srgbClr val="FFFFFF"/>
                </a:highlight>
                <a:latin typeface="Helvetica Neue Light"/>
                <a:ea typeface="Helvetica Neue Light"/>
                <a:cs typeface="Helvetica Neue Light"/>
                <a:sym typeface="Helvetica Neue Light"/>
              </a:rPr>
              <a:t>El elemento es posicionado de acuerdo al flujo normal del documento, y luego es </a:t>
            </a:r>
            <a:r>
              <a:rPr b="1" i="0" lang="en-GB" sz="2000" u="none" cap="none" strike="noStrike">
                <a:solidFill>
                  <a:srgbClr val="000000"/>
                </a:solidFill>
                <a:highlight>
                  <a:srgbClr val="FFFFFF"/>
                </a:highlight>
                <a:latin typeface="Helvetica Neue"/>
                <a:ea typeface="Helvetica Neue"/>
                <a:cs typeface="Helvetica Neue"/>
                <a:sym typeface="Helvetica Neue"/>
              </a:rPr>
              <a:t>desplazado </a:t>
            </a:r>
            <a:r>
              <a:rPr b="1" i="1" lang="en-GB" sz="2000" u="none" cap="none" strike="noStrike">
                <a:solidFill>
                  <a:srgbClr val="000000"/>
                </a:solidFill>
                <a:highlight>
                  <a:srgbClr val="FFFFFF"/>
                </a:highlight>
                <a:latin typeface="Helvetica Neue"/>
                <a:ea typeface="Helvetica Neue"/>
                <a:cs typeface="Helvetica Neue"/>
                <a:sym typeface="Helvetica Neue"/>
              </a:rPr>
              <a:t>en relación a sí mismo</a:t>
            </a:r>
            <a:r>
              <a:rPr b="0" i="0" lang="en-GB" sz="20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highlight>
                  <a:srgbClr val="E0FF00"/>
                </a:highlight>
                <a:latin typeface="Helvetica Neue Light"/>
                <a:ea typeface="Helvetica Neue Light"/>
                <a:cs typeface="Helvetica Neue Light"/>
                <a:sym typeface="Helvetica Neue Light"/>
              </a:rPr>
              <a:t>El desplazamiento no afecta la posición de ningún otro elemento</a:t>
            </a:r>
            <a:r>
              <a:rPr b="0" i="0" lang="en-GB" sz="2000" u="none" cap="none" strike="noStrike">
                <a:solidFill>
                  <a:srgbClr val="000000"/>
                </a:solidFill>
                <a:highlight>
                  <a:srgbClr val="FFFFFF"/>
                </a:highlight>
                <a:latin typeface="Helvetica Neue Light"/>
                <a:ea typeface="Helvetica Neue Light"/>
                <a:cs typeface="Helvetica Neue Light"/>
                <a:sym typeface="Helvetica Neue Light"/>
              </a:rPr>
              <a:t>, provocando que se pueda superponer sobre otro.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4" name="Shape 604"/>
        <p:cNvGrpSpPr/>
        <p:nvPr/>
      </p:nvGrpSpPr>
      <p:grpSpPr>
        <a:xfrm>
          <a:off x="0" y="0"/>
          <a:ext cx="0" cy="0"/>
          <a:chOff x="0" y="0"/>
          <a:chExt cx="0" cy="0"/>
        </a:xfrm>
      </p:grpSpPr>
      <p:sp>
        <p:nvSpPr>
          <p:cNvPr id="605" name="Google Shape;605;p48"/>
          <p:cNvSpPr txBox="1"/>
          <p:nvPr/>
        </p:nvSpPr>
        <p:spPr>
          <a:xfrm>
            <a:off x="1453047" y="5641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POSITION: </a:t>
            </a:r>
            <a:r>
              <a:rPr b="0" i="1" lang="en-GB" sz="4000" u="none" cap="none" strike="noStrike">
                <a:solidFill>
                  <a:srgbClr val="000000"/>
                </a:solidFill>
                <a:highlight>
                  <a:srgbClr val="A6FFCA"/>
                </a:highlight>
                <a:latin typeface="Anton"/>
                <a:ea typeface="Anton"/>
                <a:cs typeface="Anton"/>
                <a:sym typeface="Anton"/>
              </a:rPr>
              <a:t>RELATIVE</a:t>
            </a:r>
            <a:endParaRPr b="0" i="1" sz="4000" u="none" cap="none" strike="noStrike">
              <a:solidFill>
                <a:srgbClr val="000000"/>
              </a:solidFill>
              <a:highlight>
                <a:srgbClr val="A6FFCA"/>
              </a:highlight>
              <a:latin typeface="Anton"/>
              <a:ea typeface="Anton"/>
              <a:cs typeface="Anton"/>
              <a:sym typeface="Anton"/>
            </a:endParaRPr>
          </a:p>
        </p:txBody>
      </p:sp>
      <p:sp>
        <p:nvSpPr>
          <p:cNvPr id="606" name="Google Shape;606;p48"/>
          <p:cNvSpPr txBox="1"/>
          <p:nvPr/>
        </p:nvSpPr>
        <p:spPr>
          <a:xfrm>
            <a:off x="780600" y="19291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div</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width</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100px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100px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position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relative</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top</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40px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left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40px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607" name="Google Shape;607;p48"/>
          <p:cNvSpPr txBox="1"/>
          <p:nvPr/>
        </p:nvSpPr>
        <p:spPr>
          <a:xfrm>
            <a:off x="2192750"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08" name="Google Shape;608;p48"/>
          <p:cNvSpPr txBox="1"/>
          <p:nvPr/>
        </p:nvSpPr>
        <p:spPr>
          <a:xfrm>
            <a:off x="5935184"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pic>
        <p:nvPicPr>
          <p:cNvPr id="609" name="Google Shape;609;p48"/>
          <p:cNvPicPr preferRelativeResize="0"/>
          <p:nvPr/>
        </p:nvPicPr>
        <p:blipFill rotWithShape="1">
          <a:blip r:embed="rId3">
            <a:alphaModFix/>
          </a:blip>
          <a:srcRect b="0" l="0" r="0" t="0"/>
          <a:stretch/>
        </p:blipFill>
        <p:spPr>
          <a:xfrm>
            <a:off x="4726890" y="1929100"/>
            <a:ext cx="3773160" cy="2416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3" name="Shape 613"/>
        <p:cNvGrpSpPr/>
        <p:nvPr/>
      </p:nvGrpSpPr>
      <p:grpSpPr>
        <a:xfrm>
          <a:off x="0" y="0"/>
          <a:ext cx="0" cy="0"/>
          <a:chOff x="0" y="0"/>
          <a:chExt cx="0" cy="0"/>
        </a:xfrm>
      </p:grpSpPr>
      <p:sp>
        <p:nvSpPr>
          <p:cNvPr id="614" name="Google Shape;614;p49"/>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POSITION: </a:t>
            </a:r>
            <a:r>
              <a:rPr b="0" i="1" lang="en-GB" sz="4000" u="none" cap="none" strike="noStrike">
                <a:solidFill>
                  <a:srgbClr val="000000"/>
                </a:solidFill>
                <a:highlight>
                  <a:srgbClr val="A6FFCA"/>
                </a:highlight>
                <a:latin typeface="Anton"/>
                <a:ea typeface="Anton"/>
                <a:cs typeface="Anton"/>
                <a:sym typeface="Anton"/>
              </a:rPr>
              <a:t>ABSOLUTE</a:t>
            </a:r>
            <a:endParaRPr b="0" i="1" sz="4000" u="none" cap="none" strike="noStrike">
              <a:solidFill>
                <a:srgbClr val="000000"/>
              </a:solidFill>
              <a:highlight>
                <a:srgbClr val="A6FFCA"/>
              </a:highlight>
              <a:latin typeface="Anton"/>
              <a:ea typeface="Anton"/>
              <a:cs typeface="Anton"/>
              <a:sym typeface="Anton"/>
            </a:endParaRPr>
          </a:p>
        </p:txBody>
      </p:sp>
      <p:sp>
        <p:nvSpPr>
          <p:cNvPr id="615" name="Google Shape;615;p49"/>
          <p:cNvSpPr txBox="1"/>
          <p:nvPr/>
        </p:nvSpPr>
        <p:spPr>
          <a:xfrm>
            <a:off x="520475" y="1725650"/>
            <a:ext cx="8234100" cy="302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n-GB" sz="2000" u="none" cap="none" strike="noStrike">
                <a:solidFill>
                  <a:srgbClr val="333333"/>
                </a:solidFill>
                <a:highlight>
                  <a:srgbClr val="FFFFFF"/>
                </a:highlight>
                <a:latin typeface="Helvetica Neue"/>
                <a:ea typeface="Helvetica Neue"/>
                <a:cs typeface="Helvetica Neue"/>
                <a:sym typeface="Helvetica Neue"/>
              </a:rPr>
              <a:t>El elemento es removido del flujo normal del documento, sin crearse espacio alguno para el mismo en el esquema de la página. </a:t>
            </a:r>
            <a:endParaRPr b="1" i="0" sz="2000" u="none" cap="none" strike="noStrike">
              <a:solidFill>
                <a:srgbClr val="333333"/>
              </a:solidFill>
              <a:highlight>
                <a:srgbClr val="FFFFFF"/>
              </a:highlight>
              <a:latin typeface="Helvetica Neue"/>
              <a:ea typeface="Helvetica Neue"/>
              <a:cs typeface="Helvetica Neue"/>
              <a:sym typeface="Helvetica Neue"/>
            </a:endParaRPr>
          </a:p>
          <a:p>
            <a:pPr indent="0" lvl="0" marL="0" marR="0" rtl="0" algn="ctr">
              <a:lnSpc>
                <a:spcPct val="115000"/>
              </a:lnSpc>
              <a:spcBef>
                <a:spcPts val="1800"/>
              </a:spcBef>
              <a:spcAft>
                <a:spcPts val="0"/>
              </a:spcAft>
              <a:buClr>
                <a:srgbClr val="000000"/>
              </a:buClr>
              <a:buSzPts val="2000"/>
              <a:buFont typeface="Arial"/>
              <a:buNone/>
            </a:pPr>
            <a:r>
              <a:rPr b="0" i="0" lang="en-GB" sz="2000" u="none" cap="none" strike="noStrike">
                <a:solidFill>
                  <a:srgbClr val="333333"/>
                </a:solidFill>
                <a:highlight>
                  <a:srgbClr val="FFFFFF"/>
                </a:highlight>
                <a:latin typeface="Helvetica Neue Light"/>
                <a:ea typeface="Helvetica Neue Light"/>
                <a:cs typeface="Helvetica Neue Light"/>
                <a:sym typeface="Helvetica Neue Light"/>
              </a:rPr>
              <a:t>Es posicionado relativo a su padre, siempre y cuando su padre tenga “position:relative”. De lo contrario, se ubica relativo al body. Se recomienda establecer un ancho y alto (width, height)</a:t>
            </a:r>
            <a:r>
              <a:rPr b="0" i="0" lang="en-GB" sz="1900" u="none" cap="none" strike="noStrike">
                <a:solidFill>
                  <a:srgbClr val="333333"/>
                </a:solidFill>
                <a:highlight>
                  <a:srgbClr val="FFFFFF"/>
                </a:highlight>
                <a:latin typeface="Helvetica Neue Light"/>
                <a:ea typeface="Helvetica Neue Light"/>
                <a:cs typeface="Helvetica Neue Light"/>
                <a:sym typeface="Helvetica Neue Light"/>
              </a:rPr>
              <a:t>.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Clr>
                <a:srgbClr val="000000"/>
              </a:buClr>
              <a:buSzPts val="1900"/>
              <a:buFont typeface="Arial"/>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Clr>
                <a:srgbClr val="000000"/>
              </a:buClr>
              <a:buSzPts val="1900"/>
              <a:buFont typeface="Arial"/>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219" name="Shape 219"/>
        <p:cNvGrpSpPr/>
        <p:nvPr/>
      </p:nvGrpSpPr>
      <p:grpSpPr>
        <a:xfrm>
          <a:off x="0" y="0"/>
          <a:ext cx="0" cy="0"/>
          <a:chOff x="0" y="0"/>
          <a:chExt cx="0" cy="0"/>
        </a:xfrm>
      </p:grpSpPr>
      <p:sp>
        <p:nvSpPr>
          <p:cNvPr id="220" name="Google Shape;220;p5"/>
          <p:cNvSpPr txBox="1"/>
          <p:nvPr/>
        </p:nvSpPr>
        <p:spPr>
          <a:xfrm>
            <a:off x="671400" y="1039050"/>
            <a:ext cx="7801200" cy="367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1" i="0" lang="en-GB" sz="2000" u="none" cap="none" strike="noStrike">
                <a:solidFill>
                  <a:schemeClr val="dk1"/>
                </a:solidFill>
                <a:latin typeface="Helvetica Neue"/>
                <a:ea typeface="Helvetica Neue"/>
                <a:cs typeface="Helvetica Neue"/>
                <a:sym typeface="Helvetica Neue"/>
              </a:rPr>
              <a:t>👉 </a:t>
            </a:r>
            <a:r>
              <a:rPr b="1" i="0" lang="en-GB" sz="1900" u="none" cap="none" strike="noStrike">
                <a:solidFill>
                  <a:schemeClr val="dk1"/>
                </a:solidFill>
                <a:latin typeface="Helvetica Neue"/>
                <a:ea typeface="Helvetica Neue"/>
                <a:cs typeface="Helvetica Neue"/>
                <a:sym typeface="Helvetica Neue"/>
              </a:rPr>
              <a:t>BEM </a:t>
            </a:r>
            <a:r>
              <a:rPr b="0" i="0" lang="en-GB" sz="1900" u="none" cap="none" strike="noStrike">
                <a:solidFill>
                  <a:schemeClr val="dk1"/>
                </a:solidFill>
                <a:latin typeface="Helvetica Neue Light"/>
                <a:ea typeface="Helvetica Neue Light"/>
                <a:cs typeface="Helvetica Neue Light"/>
                <a:sym typeface="Helvetica Neue Light"/>
              </a:rPr>
              <a:t>significa </a:t>
            </a:r>
            <a:r>
              <a:rPr b="0" i="1" lang="en-GB" sz="1900" u="none" cap="none" strike="noStrike">
                <a:solidFill>
                  <a:schemeClr val="dk1"/>
                </a:solidFill>
                <a:latin typeface="Helvetica Neue Light"/>
                <a:ea typeface="Helvetica Neue Light"/>
                <a:cs typeface="Helvetica Neue Light"/>
                <a:sym typeface="Helvetica Neue Light"/>
              </a:rPr>
              <a:t>Modificador de Bloques de Elementos (Block Element Modifier)</a:t>
            </a:r>
            <a:r>
              <a:rPr b="0" i="0" lang="en-GB" sz="1900" u="none" cap="none" strike="noStrike">
                <a:solidFill>
                  <a:schemeClr val="dk1"/>
                </a:solidFill>
                <a:latin typeface="Helvetica Neue Light"/>
                <a:ea typeface="Helvetica Neue Light"/>
                <a:cs typeface="Helvetica Neue Light"/>
                <a:sym typeface="Helvetica Neue Light"/>
              </a:rPr>
              <a:t> por sus siglas en inglés. Sugiere una manera estructurada de nombrar tus clases, basada en las propiedades del elemento en cuestión.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2000"/>
              </a:spcBef>
              <a:spcAft>
                <a:spcPts val="0"/>
              </a:spcAft>
              <a:buClr>
                <a:srgbClr val="000000"/>
              </a:buClr>
              <a:buSzPts val="1900"/>
              <a:buFont typeface="Arial"/>
              <a:buNone/>
            </a:pPr>
            <a:r>
              <a:rPr b="1" i="0" lang="en-GB" sz="2000" u="none" cap="none" strike="noStrike">
                <a:solidFill>
                  <a:schemeClr val="dk1"/>
                </a:solidFill>
                <a:latin typeface="Helvetica Neue"/>
                <a:ea typeface="Helvetica Neue"/>
                <a:cs typeface="Helvetica Neue"/>
                <a:sym typeface="Helvetica Neue"/>
              </a:rPr>
              <a:t>👉 </a:t>
            </a:r>
            <a:r>
              <a:rPr b="1" i="0" lang="en-GB" sz="1900" u="none" cap="none" strike="noStrike">
                <a:solidFill>
                  <a:schemeClr val="dk1"/>
                </a:solidFill>
                <a:latin typeface="Helvetica Neue"/>
                <a:ea typeface="Helvetica Neue"/>
                <a:cs typeface="Helvetica Neue"/>
                <a:sym typeface="Helvetica Neue"/>
              </a:rPr>
              <a:t>BEM</a:t>
            </a:r>
            <a:r>
              <a:rPr b="0" i="0" lang="en-GB" sz="1900" u="none" cap="none" strike="noStrike">
                <a:solidFill>
                  <a:schemeClr val="dk1"/>
                </a:solidFill>
                <a:latin typeface="Helvetica Neue Light"/>
                <a:ea typeface="Helvetica Neue Light"/>
                <a:cs typeface="Helvetica Neue Light"/>
                <a:sym typeface="Helvetica Neue Light"/>
              </a:rPr>
              <a:t> tiene como horizonte modularizar lo máximo posible cada uno de los bloques de código dispuesto. Se centra en tres parámetros o variables posibles: </a:t>
            </a:r>
            <a:r>
              <a:rPr b="1" i="0" lang="en-GB" sz="1900" u="none" cap="none" strike="noStrike">
                <a:solidFill>
                  <a:schemeClr val="dk1"/>
                </a:solidFill>
                <a:latin typeface="Helvetica Neue"/>
                <a:ea typeface="Helvetica Neue"/>
                <a:cs typeface="Helvetica Neue"/>
                <a:sym typeface="Helvetica Neue"/>
              </a:rPr>
              <a:t>bloques</a:t>
            </a:r>
            <a:r>
              <a:rPr b="0" i="0" lang="en-GB" sz="1900" u="none" cap="none" strike="noStrike">
                <a:solidFill>
                  <a:schemeClr val="dk1"/>
                </a:solidFill>
                <a:latin typeface="Helvetica Neue Light"/>
                <a:ea typeface="Helvetica Neue Light"/>
                <a:cs typeface="Helvetica Neue Light"/>
                <a:sym typeface="Helvetica Neue Light"/>
              </a:rPr>
              <a:t> (div, section, article, ul, ol, etc.), </a:t>
            </a:r>
            <a:r>
              <a:rPr b="1" i="0" lang="en-GB" sz="1900" u="none" cap="none" strike="noStrike">
                <a:solidFill>
                  <a:schemeClr val="dk1"/>
                </a:solidFill>
                <a:latin typeface="Helvetica Neue"/>
                <a:ea typeface="Helvetica Neue"/>
                <a:cs typeface="Helvetica Neue"/>
                <a:sym typeface="Helvetica Neue"/>
              </a:rPr>
              <a:t>elementos </a:t>
            </a:r>
            <a:r>
              <a:rPr b="0" i="0" lang="en-GB" sz="1900" u="none" cap="none" strike="noStrike">
                <a:solidFill>
                  <a:schemeClr val="dk1"/>
                </a:solidFill>
                <a:latin typeface="Helvetica Neue Light"/>
                <a:ea typeface="Helvetica Neue Light"/>
                <a:cs typeface="Helvetica Neue Light"/>
                <a:sym typeface="Helvetica Neue Light"/>
              </a:rPr>
              <a:t>(a, button, li, span, etc.) y </a:t>
            </a:r>
            <a:r>
              <a:rPr b="1" i="0" lang="en-GB" sz="1900" u="none" cap="none" strike="noStrike">
                <a:solidFill>
                  <a:schemeClr val="dk1"/>
                </a:solidFill>
                <a:latin typeface="Helvetica Neue"/>
                <a:ea typeface="Helvetica Neue"/>
                <a:cs typeface="Helvetica Neue"/>
                <a:sym typeface="Helvetica Neue"/>
              </a:rPr>
              <a:t>modificadores</a:t>
            </a:r>
            <a:r>
              <a:rPr b="0" i="0" lang="en-GB" sz="1900" u="none" cap="none" strike="noStrike">
                <a:solidFill>
                  <a:schemeClr val="dk1"/>
                </a:solidFill>
                <a:latin typeface="Helvetica Neue Light"/>
                <a:ea typeface="Helvetica Neue Light"/>
                <a:cs typeface="Helvetica Neue Light"/>
                <a:sym typeface="Helvetica Neue Light"/>
              </a:rPr>
              <a:t>. Estos últimos se definen de acuerdo a la posterior utilización que haga el desarrollador a cargo.</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200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p:txBody>
      </p:sp>
      <p:sp>
        <p:nvSpPr>
          <p:cNvPr id="221" name="Google Shape;221;p5"/>
          <p:cNvSpPr txBox="1"/>
          <p:nvPr/>
        </p:nvSpPr>
        <p:spPr>
          <a:xfrm>
            <a:off x="643800" y="198800"/>
            <a:ext cx="7856400" cy="9816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BEM</a:t>
            </a:r>
            <a:endParaRPr b="0" i="1" sz="3800" u="none" cap="none" strike="noStrike">
              <a:solidFill>
                <a:schemeClr val="dk1"/>
              </a:solidFill>
              <a:latin typeface="Anton"/>
              <a:ea typeface="Anton"/>
              <a:cs typeface="Anton"/>
              <a:sym typeface="Anton"/>
            </a:endParaRPr>
          </a:p>
          <a:p>
            <a:pPr indent="0" lvl="0" marL="0" marR="0" rtl="0" algn="ctr">
              <a:lnSpc>
                <a:spcPct val="150000"/>
              </a:lnSpc>
              <a:spcBef>
                <a:spcPts val="0"/>
              </a:spcBef>
              <a:spcAft>
                <a:spcPts val="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9" name="Shape 619"/>
        <p:cNvGrpSpPr/>
        <p:nvPr/>
      </p:nvGrpSpPr>
      <p:grpSpPr>
        <a:xfrm>
          <a:off x="0" y="0"/>
          <a:ext cx="0" cy="0"/>
          <a:chOff x="0" y="0"/>
          <a:chExt cx="0" cy="0"/>
        </a:xfrm>
      </p:grpSpPr>
      <p:sp>
        <p:nvSpPr>
          <p:cNvPr id="620" name="Google Shape;620;p50"/>
          <p:cNvSpPr txBox="1"/>
          <p:nvPr/>
        </p:nvSpPr>
        <p:spPr>
          <a:xfrm>
            <a:off x="1453047" y="5794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POSITION: </a:t>
            </a:r>
            <a:r>
              <a:rPr b="0" i="1" lang="en-GB" sz="4000" u="none" cap="none" strike="noStrike">
                <a:solidFill>
                  <a:srgbClr val="000000"/>
                </a:solidFill>
                <a:highlight>
                  <a:srgbClr val="A6FFCA"/>
                </a:highlight>
                <a:latin typeface="Anton"/>
                <a:ea typeface="Anton"/>
                <a:cs typeface="Anton"/>
                <a:sym typeface="Anton"/>
              </a:rPr>
              <a:t>ABSOLUTE</a:t>
            </a:r>
            <a:endParaRPr b="0" i="1" sz="4000" u="none" cap="none" strike="noStrike">
              <a:solidFill>
                <a:srgbClr val="000000"/>
              </a:solidFill>
              <a:highlight>
                <a:srgbClr val="A6FFCA"/>
              </a:highlight>
              <a:latin typeface="Anton"/>
              <a:ea typeface="Anton"/>
              <a:cs typeface="Anton"/>
              <a:sym typeface="Anton"/>
            </a:endParaRPr>
          </a:p>
        </p:txBody>
      </p:sp>
      <p:sp>
        <p:nvSpPr>
          <p:cNvPr id="621" name="Google Shape;621;p50"/>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div</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width</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100px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100px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position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absolute</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top</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40px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left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40px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622" name="Google Shape;622;p50"/>
          <p:cNvSpPr txBox="1"/>
          <p:nvPr/>
        </p:nvSpPr>
        <p:spPr>
          <a:xfrm>
            <a:off x="259892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23" name="Google Shape;623;p50"/>
          <p:cNvSpPr txBox="1"/>
          <p:nvPr/>
        </p:nvSpPr>
        <p:spPr>
          <a:xfrm>
            <a:off x="6169621" y="1411338"/>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pic>
        <p:nvPicPr>
          <p:cNvPr id="624" name="Google Shape;624;p50"/>
          <p:cNvPicPr preferRelativeResize="0"/>
          <p:nvPr/>
        </p:nvPicPr>
        <p:blipFill rotWithShape="1">
          <a:blip r:embed="rId3">
            <a:alphaModFix/>
          </a:blip>
          <a:srcRect b="0" l="0" r="0" t="0"/>
          <a:stretch/>
        </p:blipFill>
        <p:spPr>
          <a:xfrm>
            <a:off x="5036775" y="1991250"/>
            <a:ext cx="3622287" cy="1954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8" name="Shape 628"/>
        <p:cNvGrpSpPr/>
        <p:nvPr/>
      </p:nvGrpSpPr>
      <p:grpSpPr>
        <a:xfrm>
          <a:off x="0" y="0"/>
          <a:ext cx="0" cy="0"/>
          <a:chOff x="0" y="0"/>
          <a:chExt cx="0" cy="0"/>
        </a:xfrm>
      </p:grpSpPr>
      <p:sp>
        <p:nvSpPr>
          <p:cNvPr id="629" name="Google Shape;629;p51"/>
          <p:cNvSpPr txBox="1"/>
          <p:nvPr/>
        </p:nvSpPr>
        <p:spPr>
          <a:xfrm>
            <a:off x="5238751" y="535150"/>
            <a:ext cx="3419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POSITION: F</a:t>
            </a:r>
            <a:r>
              <a:rPr b="0" i="1" lang="en-GB" sz="4000" u="none" cap="none" strike="noStrike">
                <a:solidFill>
                  <a:srgbClr val="000000"/>
                </a:solidFill>
                <a:highlight>
                  <a:srgbClr val="A6FFCA"/>
                </a:highlight>
                <a:latin typeface="Anton"/>
                <a:ea typeface="Anton"/>
                <a:cs typeface="Anton"/>
                <a:sym typeface="Anton"/>
              </a:rPr>
              <a:t>IXED Y STICKY</a:t>
            </a:r>
            <a:endParaRPr b="0" i="1" sz="4000" u="none" cap="none" strike="noStrike">
              <a:solidFill>
                <a:srgbClr val="000000"/>
              </a:solidFill>
              <a:highlight>
                <a:srgbClr val="A6FFCA"/>
              </a:highlight>
              <a:latin typeface="Anton"/>
              <a:ea typeface="Anton"/>
              <a:cs typeface="Anton"/>
              <a:sym typeface="Anton"/>
            </a:endParaRPr>
          </a:p>
        </p:txBody>
      </p:sp>
      <p:sp>
        <p:nvSpPr>
          <p:cNvPr id="630" name="Google Shape;630;p51"/>
          <p:cNvSpPr txBox="1"/>
          <p:nvPr/>
        </p:nvSpPr>
        <p:spPr>
          <a:xfrm>
            <a:off x="5148150" y="1552725"/>
            <a:ext cx="3600600" cy="270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500"/>
              <a:buFont typeface="Arial"/>
              <a:buNone/>
            </a:pPr>
            <a:r>
              <a:t/>
            </a:r>
            <a:endParaRPr b="0" i="0" sz="2500" u="none" cap="none" strike="noStrike">
              <a:solidFill>
                <a:srgbClr val="333333"/>
              </a:solidFill>
              <a:highlight>
                <a:srgbClr val="FFFFFF"/>
              </a:highlight>
              <a:latin typeface="Didact Gothic"/>
              <a:ea typeface="Didact Gothic"/>
              <a:cs typeface="Didact Gothic"/>
              <a:sym typeface="Didact Gothic"/>
            </a:endParaRPr>
          </a:p>
          <a:p>
            <a:pPr indent="0" lvl="0" marL="0" marR="0" rtl="0" algn="ctr">
              <a:lnSpc>
                <a:spcPct val="115000"/>
              </a:lnSpc>
              <a:spcBef>
                <a:spcPts val="1800"/>
              </a:spcBef>
              <a:spcAft>
                <a:spcPts val="0"/>
              </a:spcAft>
              <a:buClr>
                <a:srgbClr val="000000"/>
              </a:buClr>
              <a:buSzPts val="2400"/>
              <a:buFont typeface="Arial"/>
              <a:buNone/>
            </a:pPr>
            <a:r>
              <a:rPr b="0" i="0" lang="en-GB" sz="2400" u="none" cap="none" strike="noStrike">
                <a:solidFill>
                  <a:srgbClr val="333333"/>
                </a:solidFill>
                <a:highlight>
                  <a:srgbClr val="FFFFFF"/>
                </a:highlight>
                <a:latin typeface="Helvetica Neue Light"/>
                <a:ea typeface="Helvetica Neue Light"/>
                <a:cs typeface="Helvetica Neue Light"/>
                <a:sym typeface="Helvetica Neue Light"/>
              </a:rPr>
              <a:t>Ambos métodos permiten que el elemento se mantenga visible, aunque se haga scroll.</a:t>
            </a:r>
            <a:endParaRPr b="0" i="0" sz="24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1800"/>
              </a:spcBef>
              <a:spcAft>
                <a:spcPts val="0"/>
              </a:spcAft>
              <a:buClr>
                <a:srgbClr val="000000"/>
              </a:buClr>
              <a:buSzPts val="1800"/>
              <a:buFont typeface="Arial"/>
              <a:buNone/>
            </a:pPr>
            <a:r>
              <a:t/>
            </a:r>
            <a:endParaRPr b="0"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Didact Gothic"/>
              <a:ea typeface="Didact Gothic"/>
              <a:cs typeface="Didact Gothic"/>
              <a:sym typeface="Didact Gothic"/>
            </a:endParaRPr>
          </a:p>
        </p:txBody>
      </p:sp>
      <p:pic>
        <p:nvPicPr>
          <p:cNvPr id="631" name="Google Shape;631;p51"/>
          <p:cNvPicPr preferRelativeResize="0"/>
          <p:nvPr/>
        </p:nvPicPr>
        <p:blipFill rotWithShape="1">
          <a:blip r:embed="rId3">
            <a:alphaModFix/>
          </a:blip>
          <a:srcRect b="0" l="0" r="0" t="0"/>
          <a:stretch/>
        </p:blipFill>
        <p:spPr>
          <a:xfrm>
            <a:off x="-342901" y="0"/>
            <a:ext cx="5102652"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2"/>
          <p:cNvSpPr txBox="1"/>
          <p:nvPr/>
        </p:nvSpPr>
        <p:spPr>
          <a:xfrm>
            <a:off x="1453050" y="382729"/>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highlight>
                  <a:srgbClr val="A6FFCA"/>
                </a:highlight>
                <a:latin typeface="Anton"/>
                <a:ea typeface="Anton"/>
                <a:cs typeface="Anton"/>
                <a:sym typeface="Anton"/>
              </a:rPr>
              <a:t>FIXED</a:t>
            </a:r>
            <a:endParaRPr b="0" i="1" sz="4000" u="none" cap="none" strike="noStrike">
              <a:solidFill>
                <a:srgbClr val="000000"/>
              </a:solidFill>
              <a:highlight>
                <a:srgbClr val="A6FFCA"/>
              </a:highlight>
              <a:latin typeface="Anton"/>
              <a:ea typeface="Anton"/>
              <a:cs typeface="Anton"/>
              <a:sym typeface="Anton"/>
            </a:endParaRPr>
          </a:p>
        </p:txBody>
      </p:sp>
      <p:sp>
        <p:nvSpPr>
          <p:cNvPr id="637" name="Google Shape;637;p52"/>
          <p:cNvSpPr txBox="1"/>
          <p:nvPr/>
        </p:nvSpPr>
        <p:spPr>
          <a:xfrm>
            <a:off x="411575" y="1479809"/>
            <a:ext cx="8174700" cy="29349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100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Esta posición es similar a la absoluta, con la </a:t>
            </a:r>
            <a:r>
              <a:rPr b="1" i="0" lang="en-GB" sz="2000" u="none" cap="none" strike="noStrike">
                <a:solidFill>
                  <a:srgbClr val="000000"/>
                </a:solidFill>
                <a:latin typeface="Helvetica Neue"/>
                <a:ea typeface="Helvetica Neue"/>
                <a:cs typeface="Helvetica Neue"/>
                <a:sym typeface="Helvetica Neue"/>
              </a:rPr>
              <a:t>excepción</a:t>
            </a:r>
            <a:r>
              <a:rPr b="0" i="0" lang="en-GB" sz="2000" u="none" cap="none" strike="noStrike">
                <a:solidFill>
                  <a:srgbClr val="000000"/>
                </a:solidFill>
                <a:latin typeface="Helvetica Neue Light"/>
                <a:ea typeface="Helvetica Neue Light"/>
                <a:cs typeface="Helvetica Neue Light"/>
                <a:sym typeface="Helvetica Neue Light"/>
              </a:rPr>
              <a:t> de que el elemento contenedor es el </a:t>
            </a:r>
            <a:r>
              <a:rPr b="1" i="0" lang="en-GB" sz="2000" u="none" cap="none" strike="noStrike">
                <a:solidFill>
                  <a:srgbClr val="000000"/>
                </a:solidFill>
                <a:latin typeface="Helvetica Neue"/>
                <a:ea typeface="Helvetica Neue"/>
                <a:cs typeface="Helvetica Neue"/>
                <a:sym typeface="Helvetica Neue"/>
              </a:rPr>
              <a:t>“viewport”</a:t>
            </a:r>
            <a:r>
              <a:rPr b="0" i="0" lang="en-GB" sz="2000" u="none" cap="none" strike="noStrike">
                <a:solidFill>
                  <a:srgbClr val="000000"/>
                </a:solidFill>
                <a:latin typeface="Helvetica Neue Light"/>
                <a:ea typeface="Helvetica Neue Light"/>
                <a:cs typeface="Helvetica Neue Light"/>
                <a:sym typeface="Helvetica Neue Light"/>
              </a:rPr>
              <a:t>, es decir, la ventana del navegador. </a:t>
            </a:r>
            <a:br>
              <a:rPr b="0" i="0" lang="en-GB" sz="2000" u="none" cap="none" strike="noStrike">
                <a:solidFill>
                  <a:srgbClr val="000000"/>
                </a:solidFill>
                <a:latin typeface="Helvetica Neue Light"/>
                <a:ea typeface="Helvetica Neue Light"/>
                <a:cs typeface="Helvetica Neue Light"/>
                <a:sym typeface="Helvetica Neue Light"/>
              </a:rPr>
            </a:br>
            <a:br>
              <a:rPr b="0" i="0" lang="en-GB" sz="2000" u="none" cap="none" strike="noStrike">
                <a:solidFill>
                  <a:srgbClr val="000000"/>
                </a:solidFill>
                <a:highlight>
                  <a:srgbClr val="A6FFCA"/>
                </a:highlight>
                <a:latin typeface="Helvetica Neue Light"/>
                <a:ea typeface="Helvetica Neue Light"/>
                <a:cs typeface="Helvetica Neue Light"/>
                <a:sym typeface="Helvetica Neue Light"/>
              </a:rPr>
            </a:br>
            <a:r>
              <a:rPr b="0" i="0" lang="en-GB" sz="2000" u="none" cap="none" strike="noStrike">
                <a:solidFill>
                  <a:srgbClr val="000000"/>
                </a:solidFill>
                <a:highlight>
                  <a:srgbClr val="A6FFCA"/>
                </a:highlight>
                <a:latin typeface="Helvetica Neue Light"/>
                <a:ea typeface="Helvetica Neue Light"/>
                <a:cs typeface="Helvetica Neue Light"/>
                <a:sym typeface="Helvetica Neue Light"/>
              </a:rPr>
              <a:t>Puede ser usada para crear elementos que floten, y que queden en la misma posición aunque se haga scroll. </a:t>
            </a:r>
            <a:endParaRPr b="0" i="0" sz="2000" u="none" cap="none" strike="noStrike">
              <a:solidFill>
                <a:srgbClr val="000000"/>
              </a:solidFill>
              <a:highlight>
                <a:srgbClr val="A6FFCA"/>
              </a:highlight>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3"/>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div</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width</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300px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background-color</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yellow</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position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fixed</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top</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0</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left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0</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643" name="Google Shape;643;p53"/>
          <p:cNvSpPr txBox="1"/>
          <p:nvPr/>
        </p:nvSpPr>
        <p:spPr>
          <a:xfrm>
            <a:off x="259697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44" name="Google Shape;644;p53"/>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645" name="Google Shape;645;p53"/>
          <p:cNvSpPr txBox="1"/>
          <p:nvPr/>
        </p:nvSpPr>
        <p:spPr>
          <a:xfrm>
            <a:off x="1453050" y="338704"/>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highlight>
                  <a:srgbClr val="A6FFCA"/>
                </a:highlight>
                <a:latin typeface="Anton"/>
                <a:ea typeface="Anton"/>
                <a:cs typeface="Anton"/>
                <a:sym typeface="Anton"/>
              </a:rPr>
              <a:t>FIXED</a:t>
            </a:r>
            <a:endParaRPr b="0" i="1" sz="4000" u="none" cap="none" strike="noStrike">
              <a:solidFill>
                <a:srgbClr val="000000"/>
              </a:solidFill>
              <a:highlight>
                <a:srgbClr val="A6FFCA"/>
              </a:highlight>
              <a:latin typeface="Anton"/>
              <a:ea typeface="Anton"/>
              <a:cs typeface="Anton"/>
              <a:sym typeface="Anton"/>
            </a:endParaRPr>
          </a:p>
        </p:txBody>
      </p:sp>
      <p:pic>
        <p:nvPicPr>
          <p:cNvPr id="646" name="Google Shape;646;p53"/>
          <p:cNvPicPr preferRelativeResize="0"/>
          <p:nvPr/>
        </p:nvPicPr>
        <p:blipFill rotWithShape="1">
          <a:blip r:embed="rId3">
            <a:alphaModFix/>
          </a:blip>
          <a:srcRect b="0" l="0" r="0" t="0"/>
          <a:stretch/>
        </p:blipFill>
        <p:spPr>
          <a:xfrm>
            <a:off x="5353450" y="1843113"/>
            <a:ext cx="3466454" cy="2515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4"/>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highlight>
                  <a:srgbClr val="A6FFCA"/>
                </a:highlight>
                <a:latin typeface="Anton"/>
                <a:ea typeface="Anton"/>
                <a:cs typeface="Anton"/>
                <a:sym typeface="Anton"/>
              </a:rPr>
              <a:t>STICKY</a:t>
            </a:r>
            <a:endParaRPr b="0" i="1" sz="4000" u="none" cap="none" strike="noStrike">
              <a:solidFill>
                <a:srgbClr val="000000"/>
              </a:solidFill>
              <a:highlight>
                <a:srgbClr val="A6FFCA"/>
              </a:highlight>
              <a:latin typeface="Anton"/>
              <a:ea typeface="Anton"/>
              <a:cs typeface="Anton"/>
              <a:sym typeface="Anton"/>
            </a:endParaRPr>
          </a:p>
        </p:txBody>
      </p:sp>
      <p:sp>
        <p:nvSpPr>
          <p:cNvPr id="652" name="Google Shape;652;p54"/>
          <p:cNvSpPr txBox="1"/>
          <p:nvPr/>
        </p:nvSpPr>
        <p:spPr>
          <a:xfrm>
            <a:off x="411575" y="1495159"/>
            <a:ext cx="8174700" cy="29349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100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El elemento es posicionado en el “flow” natural del documento, podría decirse que es un valor que </a:t>
            </a:r>
            <a:r>
              <a:rPr b="1" i="0" lang="en-GB" sz="2000" u="none" cap="none" strike="noStrike">
                <a:solidFill>
                  <a:srgbClr val="000000"/>
                </a:solidFill>
                <a:latin typeface="Helvetica Neue"/>
                <a:ea typeface="Helvetica Neue"/>
                <a:cs typeface="Helvetica Neue"/>
                <a:sym typeface="Helvetica Neue"/>
              </a:rPr>
              <a:t>funciona de forma híbrida, es decir, como “relative” y también “fixed”</a:t>
            </a:r>
            <a:r>
              <a:rPr b="1" i="0" lang="en-GB" sz="1200" u="none" cap="none" strike="noStrike">
                <a:solidFill>
                  <a:srgbClr val="333333"/>
                </a:solidFill>
                <a:highlight>
                  <a:srgbClr val="FFFFFF"/>
                </a:highlight>
                <a:latin typeface="Helvetica Neue"/>
                <a:ea typeface="Helvetica Neue"/>
                <a:cs typeface="Helvetica Neue"/>
                <a:sym typeface="Helvetica Neue"/>
              </a:rPr>
              <a:t>.</a:t>
            </a:r>
            <a:r>
              <a:rPr b="0" i="0" lang="en-GB" sz="1200" u="none" cap="none" strike="noStrike">
                <a:solidFill>
                  <a:srgbClr val="333333"/>
                </a:solidFill>
                <a:highlight>
                  <a:srgbClr val="FFFFFF"/>
                </a:highlight>
                <a:latin typeface="Helvetica Neue Light"/>
                <a:ea typeface="Helvetica Neue Light"/>
                <a:cs typeface="Helvetica Neue Light"/>
                <a:sym typeface="Helvetica Neue Light"/>
              </a:rPr>
              <a:t> </a:t>
            </a:r>
            <a:br>
              <a:rPr b="0" i="0" lang="en-GB" sz="1200" u="none" cap="none" strike="noStrike">
                <a:solidFill>
                  <a:srgbClr val="333333"/>
                </a:solidFill>
                <a:highlight>
                  <a:srgbClr val="FFFFFF"/>
                </a:highlight>
                <a:latin typeface="Helvetica Neue Light"/>
                <a:ea typeface="Helvetica Neue Light"/>
                <a:cs typeface="Helvetica Neue Light"/>
                <a:sym typeface="Helvetica Neue Light"/>
              </a:rPr>
            </a:br>
            <a:br>
              <a:rPr b="0" i="0" lang="en-GB" sz="1200" u="none" cap="none" strike="noStrike">
                <a:solidFill>
                  <a:srgbClr val="333333"/>
                </a:solidFill>
                <a:highlight>
                  <a:srgbClr val="FFFFFF"/>
                </a:highlight>
                <a:latin typeface="Helvetica Neue Light"/>
                <a:ea typeface="Helvetica Neue Light"/>
                <a:cs typeface="Helvetica Neue Light"/>
                <a:sym typeface="Helvetica Neue Light"/>
              </a:rPr>
            </a:br>
            <a:r>
              <a:rPr b="0" i="0" lang="en-GB" sz="2000" u="none" cap="none" strike="noStrike">
                <a:solidFill>
                  <a:srgbClr val="333333"/>
                </a:solidFill>
                <a:highlight>
                  <a:srgbClr val="FFFFFF"/>
                </a:highlight>
                <a:latin typeface="Helvetica Neue Light"/>
                <a:ea typeface="Helvetica Neue Light"/>
                <a:cs typeface="Helvetica Neue Light"/>
                <a:sym typeface="Helvetica Neue Light"/>
              </a:rPr>
              <a:t>Esto es, cuando llega el “viewport” (la ventana del navegador) hasta donde se encuentra, se “pegará” sobre el borde superior.</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5"/>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500"/>
              <a:buFont typeface="Arial"/>
              <a:buNone/>
            </a:pPr>
            <a:r>
              <a:rPr b="0" i="0" lang="en-GB" sz="1500" u="none" cap="none" strike="noStrike">
                <a:solidFill>
                  <a:srgbClr val="800000"/>
                </a:solidFill>
                <a:latin typeface="Consolas"/>
                <a:ea typeface="Consolas"/>
                <a:cs typeface="Consolas"/>
                <a:sym typeface="Consolas"/>
              </a:rPr>
              <a:t>div</a:t>
            </a:r>
            <a:r>
              <a:rPr b="0" i="0" lang="en-GB"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500"/>
              <a:buFont typeface="Arial"/>
              <a:buNone/>
            </a:pP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FF0000"/>
                </a:solidFill>
                <a:latin typeface="Consolas"/>
                <a:ea typeface="Consolas"/>
                <a:cs typeface="Consolas"/>
                <a:sym typeface="Consolas"/>
              </a:rPr>
              <a:t>position</a:t>
            </a:r>
            <a:r>
              <a:rPr b="0" i="0" lang="en-GB" sz="1500" u="none" cap="none" strike="noStrike">
                <a:solidFill>
                  <a:srgbClr val="000000"/>
                </a:solidFill>
                <a:latin typeface="Consolas"/>
                <a:ea typeface="Consolas"/>
                <a:cs typeface="Consolas"/>
                <a:sym typeface="Consolas"/>
              </a:rPr>
              <a:t>: </a:t>
            </a:r>
            <a:r>
              <a:rPr b="0" i="0" lang="en-GB" sz="1500" u="none" cap="none" strike="noStrike">
                <a:solidFill>
                  <a:srgbClr val="0451A5"/>
                </a:solidFill>
                <a:latin typeface="Consolas"/>
                <a:ea typeface="Consolas"/>
                <a:cs typeface="Consolas"/>
                <a:sym typeface="Consolas"/>
              </a:rPr>
              <a:t>sticky</a:t>
            </a:r>
            <a:r>
              <a:rPr b="0" i="0" lang="en-GB"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500"/>
              <a:buFont typeface="Arial"/>
              <a:buNone/>
            </a:pPr>
            <a:r>
              <a:rPr b="0" i="0" lang="en-GB" sz="1500" u="none" cap="none" strike="noStrike">
                <a:solidFill>
                  <a:srgbClr val="FF0000"/>
                </a:solidFill>
                <a:latin typeface="Consolas"/>
                <a:ea typeface="Consolas"/>
                <a:cs typeface="Consolas"/>
                <a:sym typeface="Consolas"/>
              </a:rPr>
              <a:t>    top: </a:t>
            </a:r>
            <a:r>
              <a:rPr b="0" i="0" lang="en-GB" sz="1500" u="none" cap="none" strike="noStrike">
                <a:solidFill>
                  <a:srgbClr val="0451A5"/>
                </a:solidFill>
                <a:latin typeface="Consolas"/>
                <a:ea typeface="Consolas"/>
                <a:cs typeface="Consolas"/>
                <a:sym typeface="Consolas"/>
              </a:rPr>
              <a:t>20px;</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500"/>
              <a:buFont typeface="Arial"/>
              <a:buNone/>
            </a:pPr>
            <a:r>
              <a:rPr b="0" i="0" lang="en-GB"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
        <p:nvSpPr>
          <p:cNvPr id="658" name="Google Shape;658;p55"/>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59" name="Google Shape;659;p55"/>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660" name="Google Shape;660;p55"/>
          <p:cNvSpPr txBox="1"/>
          <p:nvPr/>
        </p:nvSpPr>
        <p:spPr>
          <a:xfrm>
            <a:off x="1453050" y="326754"/>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highlight>
                  <a:srgbClr val="A6FFCA"/>
                </a:highlight>
                <a:latin typeface="Anton"/>
                <a:ea typeface="Anton"/>
                <a:cs typeface="Anton"/>
                <a:sym typeface="Anton"/>
              </a:rPr>
              <a:t>STICKY</a:t>
            </a:r>
            <a:endParaRPr b="0" i="1" sz="4000" u="none" cap="none" strike="noStrike">
              <a:solidFill>
                <a:srgbClr val="000000"/>
              </a:solidFill>
              <a:highlight>
                <a:srgbClr val="A6FFCA"/>
              </a:highlight>
              <a:latin typeface="Anton"/>
              <a:ea typeface="Anton"/>
              <a:cs typeface="Anton"/>
              <a:sym typeface="Anton"/>
            </a:endParaRPr>
          </a:p>
        </p:txBody>
      </p:sp>
      <p:pic>
        <p:nvPicPr>
          <p:cNvPr id="661" name="Google Shape;661;p55"/>
          <p:cNvPicPr preferRelativeResize="0"/>
          <p:nvPr/>
        </p:nvPicPr>
        <p:blipFill rotWithShape="1">
          <a:blip r:embed="rId3">
            <a:alphaModFix/>
          </a:blip>
          <a:srcRect b="0" l="0" r="0" t="0"/>
          <a:stretch/>
        </p:blipFill>
        <p:spPr>
          <a:xfrm>
            <a:off x="5288000" y="1843113"/>
            <a:ext cx="3466454" cy="2515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6"/>
          <p:cNvSpPr txBox="1"/>
          <p:nvPr/>
        </p:nvSpPr>
        <p:spPr>
          <a:xfrm>
            <a:off x="643801" y="3971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Clr>
                <a:srgbClr val="000000"/>
              </a:buClr>
              <a:buSzPts val="3800"/>
              <a:buFont typeface="Arial"/>
              <a:buNone/>
            </a:pPr>
            <a:r>
              <a:rPr b="0" i="1" lang="en-GB" sz="3800" u="none" cap="none" strike="noStrike">
                <a:solidFill>
                  <a:srgbClr val="000000"/>
                </a:solidFill>
                <a:latin typeface="Anton"/>
                <a:ea typeface="Anton"/>
                <a:cs typeface="Anton"/>
                <a:sym typeface="Anton"/>
              </a:rPr>
              <a:t>MENÚ CON SUBMENÚ</a:t>
            </a:r>
            <a:endParaRPr b="0" i="1" sz="3800" u="none" cap="none" strike="noStrike">
              <a:solidFill>
                <a:srgbClr val="000000"/>
              </a:solidFill>
              <a:latin typeface="Anton"/>
              <a:ea typeface="Anton"/>
              <a:cs typeface="Anton"/>
              <a:sym typeface="Anton"/>
            </a:endParaRPr>
          </a:p>
        </p:txBody>
      </p:sp>
      <p:sp>
        <p:nvSpPr>
          <p:cNvPr id="667" name="Google Shape;667;p56"/>
          <p:cNvSpPr txBox="1"/>
          <p:nvPr/>
        </p:nvSpPr>
        <p:spPr>
          <a:xfrm>
            <a:off x="643800" y="1600775"/>
            <a:ext cx="7856400" cy="2669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0" i="0" lang="en-GB" sz="1800" u="none" cap="none" strike="noStrike">
                <a:solidFill>
                  <a:srgbClr val="000000"/>
                </a:solidFill>
                <a:latin typeface="Helvetica Neue Light"/>
                <a:ea typeface="Helvetica Neue Light"/>
                <a:cs typeface="Helvetica Neue Light"/>
                <a:sym typeface="Helvetica Neue Light"/>
              </a:rPr>
              <a:t>El </a:t>
            </a:r>
            <a:r>
              <a:rPr b="1" i="0" lang="en-GB" sz="1800" u="none" cap="none" strike="noStrike">
                <a:solidFill>
                  <a:srgbClr val="000000"/>
                </a:solidFill>
                <a:latin typeface="Helvetica Neue"/>
                <a:ea typeface="Helvetica Neue"/>
                <a:cs typeface="Helvetica Neue"/>
                <a:sym typeface="Helvetica Neue"/>
              </a:rPr>
              <a:t>position</a:t>
            </a:r>
            <a:r>
              <a:rPr b="0" i="0" lang="en-GB" sz="1800" u="none" cap="none" strike="noStrike">
                <a:solidFill>
                  <a:srgbClr val="000000"/>
                </a:solidFill>
                <a:latin typeface="Helvetica Neue Light"/>
                <a:ea typeface="Helvetica Neue Light"/>
                <a:cs typeface="Helvetica Neue Light"/>
                <a:sym typeface="Helvetica Neue Light"/>
              </a:rPr>
              <a:t> (tanto </a:t>
            </a:r>
            <a:r>
              <a:rPr b="0" i="1" lang="en-GB" sz="1800" u="none" cap="none" strike="noStrike">
                <a:solidFill>
                  <a:srgbClr val="000000"/>
                </a:solidFill>
                <a:latin typeface="Helvetica Neue Light"/>
                <a:ea typeface="Helvetica Neue Light"/>
                <a:cs typeface="Helvetica Neue Light"/>
                <a:sym typeface="Helvetica Neue Light"/>
              </a:rPr>
              <a:t>relative </a:t>
            </a:r>
            <a:r>
              <a:rPr b="0" i="0" lang="en-GB" sz="1800" u="none" cap="none" strike="noStrike">
                <a:solidFill>
                  <a:srgbClr val="000000"/>
                </a:solidFill>
                <a:latin typeface="Helvetica Neue Light"/>
                <a:ea typeface="Helvetica Neue Light"/>
                <a:cs typeface="Helvetica Neue Light"/>
                <a:sym typeface="Helvetica Neue Light"/>
              </a:rPr>
              <a:t>como </a:t>
            </a:r>
            <a:r>
              <a:rPr b="0" i="1" lang="en-GB" sz="1800" u="none" cap="none" strike="noStrike">
                <a:solidFill>
                  <a:srgbClr val="000000"/>
                </a:solidFill>
                <a:latin typeface="Helvetica Neue Light"/>
                <a:ea typeface="Helvetica Neue Light"/>
                <a:cs typeface="Helvetica Neue Light"/>
                <a:sym typeface="Helvetica Neue Light"/>
              </a:rPr>
              <a:t>absolute</a:t>
            </a:r>
            <a:r>
              <a:rPr b="0" i="0" lang="en-GB" sz="1800" u="none" cap="none" strike="noStrike">
                <a:solidFill>
                  <a:srgbClr val="000000"/>
                </a:solidFill>
                <a:latin typeface="Helvetica Neue Light"/>
                <a:ea typeface="Helvetica Neue Light"/>
                <a:cs typeface="Helvetica Neue Light"/>
                <a:sym typeface="Helvetica Neue Light"/>
              </a:rPr>
              <a:t>) se usa, entre otras, para hacer un menú que tenga un submenú emergente. Los ítems del primero son relativos, sirven como borde de cualquier hijo.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La </a:t>
            </a:r>
            <a:r>
              <a:rPr b="1" i="0" lang="en-GB" sz="1800" u="none" cap="none" strike="noStrike">
                <a:solidFill>
                  <a:srgbClr val="000000"/>
                </a:solidFill>
                <a:latin typeface="Helvetica Neue"/>
                <a:ea typeface="Helvetica Neue"/>
                <a:cs typeface="Helvetica Neue"/>
                <a:sym typeface="Helvetica Neue"/>
              </a:rPr>
              <a:t>lista </a:t>
            </a:r>
            <a:r>
              <a:rPr b="0" i="0" lang="en-GB" sz="1800" u="none" cap="none" strike="noStrike">
                <a:solidFill>
                  <a:srgbClr val="000000"/>
                </a:solidFill>
                <a:latin typeface="Helvetica Neue Light"/>
                <a:ea typeface="Helvetica Neue Light"/>
                <a:cs typeface="Helvetica Neue Light"/>
                <a:sym typeface="Helvetica Neue Light"/>
              </a:rPr>
              <a:t>dentro de un list-item es absoluta. Por defecto, la sublista tiene </a:t>
            </a:r>
            <a:r>
              <a:rPr b="0" i="1" lang="en-GB" sz="1800" u="none" cap="none" strike="noStrike">
                <a:solidFill>
                  <a:srgbClr val="000000"/>
                </a:solidFill>
                <a:latin typeface="Helvetica Neue Light"/>
                <a:ea typeface="Helvetica Neue Light"/>
                <a:cs typeface="Helvetica Neue Light"/>
                <a:sym typeface="Helvetica Neue Light"/>
              </a:rPr>
              <a:t>display: none</a:t>
            </a:r>
            <a:r>
              <a:rPr b="0" i="0" lang="en-GB" sz="1800" u="none" cap="none" strike="noStrike">
                <a:solidFill>
                  <a:srgbClr val="000000"/>
                </a:solidFill>
                <a:latin typeface="Helvetica Neue Light"/>
                <a:ea typeface="Helvetica Neue Light"/>
                <a:cs typeface="Helvetica Neue Light"/>
                <a:sym typeface="Helvetica Neue Light"/>
              </a:rPr>
              <a:t>. Recién cuando un list-item detecte el</a:t>
            </a:r>
            <a:r>
              <a:rPr b="0" i="1" lang="en-GB" sz="1800" u="none" cap="none" strike="noStrike">
                <a:solidFill>
                  <a:srgbClr val="000000"/>
                </a:solidFill>
                <a:latin typeface="Helvetica Neue Light"/>
                <a:ea typeface="Helvetica Neue Light"/>
                <a:cs typeface="Helvetica Neue Light"/>
                <a:sym typeface="Helvetica Neue Light"/>
              </a:rPr>
              <a:t> :hover</a:t>
            </a:r>
            <a:r>
              <a:rPr b="0" i="0" lang="en-GB" sz="1800" u="none" cap="none" strike="noStrike">
                <a:solidFill>
                  <a:srgbClr val="000000"/>
                </a:solidFill>
                <a:latin typeface="Helvetica Neue Light"/>
                <a:ea typeface="Helvetica Neue Light"/>
                <a:cs typeface="Helvetica Neue Light"/>
                <a:sym typeface="Helvetica Neue Light"/>
              </a:rPr>
              <a:t>, si adentro tiene una lista, dale </a:t>
            </a:r>
            <a:r>
              <a:rPr b="0" i="1" lang="en-GB" sz="1800" u="none" cap="none" strike="noStrike">
                <a:solidFill>
                  <a:srgbClr val="000000"/>
                </a:solidFill>
                <a:latin typeface="Helvetica Neue Light"/>
                <a:ea typeface="Helvetica Neue Light"/>
                <a:cs typeface="Helvetica Neue Light"/>
                <a:sym typeface="Helvetica Neue Light"/>
              </a:rPr>
              <a:t>display: block </a:t>
            </a:r>
            <a:endParaRPr b="0" i="1"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7"/>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Clr>
                <a:srgbClr val="000000"/>
              </a:buClr>
              <a:buSzPts val="3800"/>
              <a:buFont typeface="Arial"/>
              <a:buNone/>
            </a:pPr>
            <a:r>
              <a:rPr b="0" i="1" lang="en-GB" sz="3800" u="none" cap="none" strike="noStrike">
                <a:solidFill>
                  <a:srgbClr val="000000"/>
                </a:solidFill>
                <a:latin typeface="Anton"/>
                <a:ea typeface="Anton"/>
                <a:cs typeface="Anton"/>
                <a:sym typeface="Anton"/>
              </a:rPr>
              <a:t>MENÚ CON SUBMENÚ</a:t>
            </a:r>
            <a:endParaRPr b="0" i="1" sz="3800" u="none" cap="none" strike="noStrike">
              <a:solidFill>
                <a:srgbClr val="000000"/>
              </a:solidFill>
              <a:latin typeface="Anton"/>
              <a:ea typeface="Anton"/>
              <a:cs typeface="Anton"/>
              <a:sym typeface="Anton"/>
            </a:endParaRPr>
          </a:p>
        </p:txBody>
      </p:sp>
      <p:pic>
        <p:nvPicPr>
          <p:cNvPr id="673" name="Google Shape;673;p57"/>
          <p:cNvPicPr preferRelativeResize="0"/>
          <p:nvPr/>
        </p:nvPicPr>
        <p:blipFill rotWithShape="1">
          <a:blip r:embed="rId3">
            <a:alphaModFix/>
          </a:blip>
          <a:srcRect b="0" l="0" r="0" t="0"/>
          <a:stretch/>
        </p:blipFill>
        <p:spPr>
          <a:xfrm>
            <a:off x="1262225" y="1448775"/>
            <a:ext cx="6619551" cy="3309775"/>
          </a:xfrm>
          <a:prstGeom prst="rect">
            <a:avLst/>
          </a:prstGeom>
          <a:noFill/>
          <a:ln>
            <a:noFill/>
          </a:ln>
        </p:spPr>
      </p:pic>
      <p:sp>
        <p:nvSpPr>
          <p:cNvPr id="674" name="Google Shape;674;p57"/>
          <p:cNvSpPr txBox="1"/>
          <p:nvPr/>
        </p:nvSpPr>
        <p:spPr>
          <a:xfrm>
            <a:off x="643801" y="9724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Clr>
                <a:srgbClr val="000000"/>
              </a:buClr>
              <a:buSzPts val="2000"/>
              <a:buFont typeface="Arial"/>
              <a:buNone/>
            </a:pPr>
            <a:r>
              <a:rPr b="0" i="1" lang="en-GB" sz="2000" u="none" cap="none" strike="noStrike">
                <a:solidFill>
                  <a:srgbClr val="000000"/>
                </a:solidFill>
                <a:latin typeface="Anton"/>
                <a:ea typeface="Anton"/>
                <a:cs typeface="Anton"/>
                <a:sym typeface="Anton"/>
              </a:rPr>
              <a:t>Ejemplo</a:t>
            </a:r>
            <a:endParaRPr b="0" i="1" sz="2000" u="none" cap="none" strike="noStrike">
              <a:solidFill>
                <a:srgbClr val="000000"/>
              </a:solidFill>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8"/>
          <p:cNvSpPr txBox="1"/>
          <p:nvPr/>
        </p:nvSpPr>
        <p:spPr>
          <a:xfrm>
            <a:off x="4599150" y="47924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800000"/>
                </a:solidFill>
                <a:latin typeface="Consolas"/>
                <a:ea typeface="Consolas"/>
                <a:cs typeface="Consolas"/>
                <a:sym typeface="Consolas"/>
              </a:rPr>
              <a:t>ul</a:t>
            </a:r>
            <a:r>
              <a:rPr b="0" i="0" lang="en-GB"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list-style</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0451A5"/>
                </a:solidFill>
                <a:latin typeface="Consolas"/>
                <a:ea typeface="Consolas"/>
                <a:cs typeface="Consolas"/>
                <a:sym typeface="Consolas"/>
              </a:rPr>
              <a:t>none</a:t>
            </a: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font-size</a:t>
            </a:r>
            <a:r>
              <a:rPr b="0" i="0" lang="en-GB" sz="1000" u="none" cap="none" strike="noStrike">
                <a:solidFill>
                  <a:srgbClr val="000000"/>
                </a:solidFill>
                <a:latin typeface="Consolas"/>
                <a:ea typeface="Consolas"/>
                <a:cs typeface="Consolas"/>
                <a:sym typeface="Consolas"/>
              </a:rPr>
              <a:t>:</a:t>
            </a:r>
            <a:r>
              <a:rPr b="0" i="0" lang="en-GB" sz="1000" u="none" cap="none" strike="noStrike">
                <a:solidFill>
                  <a:srgbClr val="09885A"/>
                </a:solidFill>
                <a:latin typeface="Consolas"/>
                <a:ea typeface="Consolas"/>
                <a:cs typeface="Consolas"/>
                <a:sym typeface="Consolas"/>
              </a:rPr>
              <a:t>0</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008000"/>
                </a:solidFill>
                <a:latin typeface="Consolas"/>
                <a:ea typeface="Consolas"/>
                <a:cs typeface="Consolas"/>
                <a:sym typeface="Consolas"/>
              </a:rPr>
              <a:t>/* truco por el uso de inline-block*/</a:t>
            </a:r>
            <a:endParaRPr b="0" i="0" sz="10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800000"/>
                </a:solidFill>
                <a:latin typeface="Consolas"/>
                <a:ea typeface="Consolas"/>
                <a:cs typeface="Consolas"/>
                <a:sym typeface="Consolas"/>
              </a:rPr>
              <a:t>li</a:t>
            </a:r>
            <a:r>
              <a:rPr b="0" i="0" lang="en-GB"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display</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0451A5"/>
                </a:solidFill>
                <a:latin typeface="Consolas"/>
                <a:ea typeface="Consolas"/>
                <a:cs typeface="Consolas"/>
                <a:sym typeface="Consolas"/>
              </a:rPr>
              <a:t>inline-block</a:t>
            </a: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width</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09885A"/>
                </a:solidFill>
                <a:latin typeface="Consolas"/>
                <a:ea typeface="Consolas"/>
                <a:cs typeface="Consolas"/>
                <a:sym typeface="Consolas"/>
              </a:rPr>
              <a:t>25%</a:t>
            </a: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position</a:t>
            </a:r>
            <a:r>
              <a:rPr b="0" i="0" lang="en-GB" sz="1000" u="none" cap="none" strike="noStrike">
                <a:solidFill>
                  <a:srgbClr val="000000"/>
                </a:solidFill>
                <a:latin typeface="Consolas"/>
                <a:ea typeface="Consolas"/>
                <a:cs typeface="Consolas"/>
                <a:sym typeface="Consolas"/>
              </a:rPr>
              <a:t>:</a:t>
            </a:r>
            <a:r>
              <a:rPr b="0" i="0" lang="en-GB" sz="1000" u="none" cap="none" strike="noStrike">
                <a:solidFill>
                  <a:srgbClr val="0451A5"/>
                </a:solidFill>
                <a:latin typeface="Consolas"/>
                <a:ea typeface="Consolas"/>
                <a:cs typeface="Consolas"/>
                <a:sym typeface="Consolas"/>
              </a:rPr>
              <a:t>relative</a:t>
            </a: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font-size</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09885A"/>
                </a:solidFill>
                <a:latin typeface="Consolas"/>
                <a:ea typeface="Consolas"/>
                <a:cs typeface="Consolas"/>
                <a:sym typeface="Consolas"/>
              </a:rPr>
              <a:t>14px</a:t>
            </a:r>
            <a:endParaRPr b="0" i="0" sz="1000" u="none" cap="none" strike="noStrike">
              <a:solidFill>
                <a:srgbClr val="09885A"/>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800000"/>
                </a:solidFill>
                <a:latin typeface="Consolas"/>
                <a:ea typeface="Consolas"/>
                <a:cs typeface="Consolas"/>
                <a:sym typeface="Consolas"/>
              </a:rPr>
              <a:t>ul</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800000"/>
                </a:solidFill>
                <a:latin typeface="Consolas"/>
                <a:ea typeface="Consolas"/>
                <a:cs typeface="Consolas"/>
                <a:sym typeface="Consolas"/>
              </a:rPr>
              <a:t>ul</a:t>
            </a:r>
            <a:r>
              <a:rPr b="0" i="0" lang="en-GB"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position</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0451A5"/>
                </a:solidFill>
                <a:latin typeface="Consolas"/>
                <a:ea typeface="Consolas"/>
                <a:cs typeface="Consolas"/>
                <a:sym typeface="Consolas"/>
              </a:rPr>
              <a:t>absolute</a:t>
            </a: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display</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0451A5"/>
                </a:solidFill>
                <a:latin typeface="Consolas"/>
                <a:ea typeface="Consolas"/>
                <a:cs typeface="Consolas"/>
                <a:sym typeface="Consolas"/>
              </a:rPr>
              <a:t>none</a:t>
            </a: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800000"/>
                </a:solidFill>
                <a:latin typeface="Consolas"/>
                <a:ea typeface="Consolas"/>
                <a:cs typeface="Consolas"/>
                <a:sym typeface="Consolas"/>
              </a:rPr>
              <a:t>ul</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800000"/>
                </a:solidFill>
                <a:latin typeface="Consolas"/>
                <a:ea typeface="Consolas"/>
                <a:cs typeface="Consolas"/>
                <a:sym typeface="Consolas"/>
              </a:rPr>
              <a:t>ul</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800000"/>
                </a:solidFill>
                <a:latin typeface="Consolas"/>
                <a:ea typeface="Consolas"/>
                <a:cs typeface="Consolas"/>
                <a:sym typeface="Consolas"/>
              </a:rPr>
              <a:t>li</a:t>
            </a:r>
            <a:r>
              <a:rPr b="0" i="0" lang="en-GB"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display</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0451A5"/>
                </a:solidFill>
                <a:latin typeface="Consolas"/>
                <a:ea typeface="Consolas"/>
                <a:cs typeface="Consolas"/>
                <a:sym typeface="Consolas"/>
              </a:rPr>
              <a:t>block</a:t>
            </a: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800000"/>
                </a:solidFill>
                <a:latin typeface="Consolas"/>
                <a:ea typeface="Consolas"/>
                <a:cs typeface="Consolas"/>
                <a:sym typeface="Consolas"/>
              </a:rPr>
              <a:t>ul</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800000"/>
                </a:solidFill>
                <a:latin typeface="Consolas"/>
                <a:ea typeface="Consolas"/>
                <a:cs typeface="Consolas"/>
                <a:sym typeface="Consolas"/>
              </a:rPr>
              <a:t>li:hover</a:t>
            </a: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800000"/>
                </a:solidFill>
                <a:latin typeface="Consolas"/>
                <a:ea typeface="Consolas"/>
                <a:cs typeface="Consolas"/>
                <a:sym typeface="Consolas"/>
              </a:rPr>
              <a:t>ul</a:t>
            </a:r>
            <a:r>
              <a:rPr b="0" i="0" lang="en-GB"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   </a:t>
            </a:r>
            <a:r>
              <a:rPr b="0" i="0" lang="en-GB" sz="1000" u="none" cap="none" strike="noStrike">
                <a:solidFill>
                  <a:srgbClr val="FF0000"/>
                </a:solidFill>
                <a:latin typeface="Consolas"/>
                <a:ea typeface="Consolas"/>
                <a:cs typeface="Consolas"/>
                <a:sym typeface="Consolas"/>
              </a:rPr>
              <a:t>display</a:t>
            </a:r>
            <a:r>
              <a:rPr b="0" i="0" lang="en-GB" sz="1000" u="none" cap="none" strike="noStrike">
                <a:solidFill>
                  <a:srgbClr val="000000"/>
                </a:solidFill>
                <a:latin typeface="Consolas"/>
                <a:ea typeface="Consolas"/>
                <a:cs typeface="Consolas"/>
                <a:sym typeface="Consolas"/>
              </a:rPr>
              <a:t>:</a:t>
            </a:r>
            <a:r>
              <a:rPr b="0" i="0" lang="en-GB" sz="1000" u="none" cap="none" strike="noStrike">
                <a:solidFill>
                  <a:srgbClr val="0451A5"/>
                </a:solidFill>
                <a:latin typeface="Consolas"/>
                <a:ea typeface="Consolas"/>
                <a:cs typeface="Consolas"/>
                <a:sym typeface="Consolas"/>
              </a:rPr>
              <a:t>block</a:t>
            </a: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rPr b="0" i="0" lang="en-GB"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800000"/>
              </a:solidFill>
              <a:latin typeface="Consolas"/>
              <a:ea typeface="Consolas"/>
              <a:cs typeface="Consolas"/>
              <a:sym typeface="Consolas"/>
            </a:endParaRPr>
          </a:p>
        </p:txBody>
      </p:sp>
      <p:sp>
        <p:nvSpPr>
          <p:cNvPr id="680" name="Google Shape;680;p58"/>
          <p:cNvSpPr txBox="1"/>
          <p:nvPr/>
        </p:nvSpPr>
        <p:spPr>
          <a:xfrm>
            <a:off x="6072600" y="0"/>
            <a:ext cx="7473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Didact Gothic"/>
                <a:ea typeface="Didact Gothic"/>
                <a:cs typeface="Didact Gothic"/>
                <a:sym typeface="Didact Gothic"/>
              </a:rPr>
              <a:t>CSS</a:t>
            </a:r>
            <a:endParaRPr b="1" i="0" sz="2000" u="none" cap="none" strike="noStrike">
              <a:solidFill>
                <a:srgbClr val="000000"/>
              </a:solidFill>
              <a:latin typeface="Didact Gothic"/>
              <a:ea typeface="Didact Gothic"/>
              <a:cs typeface="Didact Gothic"/>
              <a:sym typeface="Didact Gothic"/>
            </a:endParaRPr>
          </a:p>
        </p:txBody>
      </p:sp>
      <p:sp>
        <p:nvSpPr>
          <p:cNvPr id="681" name="Google Shape;681;p58"/>
          <p:cNvSpPr txBox="1"/>
          <p:nvPr/>
        </p:nvSpPr>
        <p:spPr>
          <a:xfrm>
            <a:off x="1637425" y="0"/>
            <a:ext cx="9399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Didact Gothic"/>
                <a:ea typeface="Didact Gothic"/>
                <a:cs typeface="Didact Gothic"/>
                <a:sym typeface="Didact Gothic"/>
              </a:rPr>
              <a:t>HTML</a:t>
            </a:r>
            <a:endParaRPr b="1" i="0" sz="2000" u="none" cap="none" strike="noStrike">
              <a:solidFill>
                <a:srgbClr val="000000"/>
              </a:solidFill>
              <a:latin typeface="Didact Gothic"/>
              <a:ea typeface="Didact Gothic"/>
              <a:cs typeface="Didact Gothic"/>
              <a:sym typeface="Didact Gothic"/>
            </a:endParaRPr>
          </a:p>
        </p:txBody>
      </p:sp>
      <p:sp>
        <p:nvSpPr>
          <p:cNvPr id="682" name="Google Shape;682;p58"/>
          <p:cNvSpPr txBox="1"/>
          <p:nvPr/>
        </p:nvSpPr>
        <p:spPr>
          <a:xfrm>
            <a:off x="0" y="47612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800000"/>
                </a:solidFill>
                <a:latin typeface="Consolas"/>
                <a:ea typeface="Consolas"/>
                <a:cs typeface="Consolas"/>
                <a:sym typeface="Consolas"/>
              </a:rPr>
              <a:t>&lt;li&gt;&lt;a</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href</a:t>
            </a:r>
            <a:r>
              <a:rPr b="0" i="0" lang="en-GB" sz="1400" u="none" cap="none" strike="noStrike">
                <a:solidFill>
                  <a:srgbClr val="000000"/>
                </a:solidFill>
                <a:latin typeface="Consolas"/>
                <a:ea typeface="Consolas"/>
                <a:cs typeface="Consolas"/>
                <a:sym typeface="Consolas"/>
              </a:rPr>
              <a:t>=</a:t>
            </a:r>
            <a:r>
              <a:rPr b="0" i="0" lang="en-GB" sz="1400" u="none" cap="none" strike="noStrike">
                <a:solidFill>
                  <a:srgbClr val="0000FF"/>
                </a:solidFill>
                <a:latin typeface="Consolas"/>
                <a:ea typeface="Consolas"/>
                <a:cs typeface="Consolas"/>
                <a:sym typeface="Consolas"/>
              </a:rPr>
              <a:t>""</a:t>
            </a:r>
            <a:r>
              <a:rPr b="0" i="0" lang="en-GB" sz="1400" u="none" cap="none" strike="noStrike">
                <a:solidFill>
                  <a:srgbClr val="800000"/>
                </a:solidFill>
                <a:latin typeface="Consolas"/>
                <a:ea typeface="Consolas"/>
                <a:cs typeface="Consolas"/>
                <a:sym typeface="Consolas"/>
              </a:rPr>
              <a:t>&gt;</a:t>
            </a:r>
            <a:r>
              <a:rPr b="0" i="0" lang="en-GB" sz="1400" u="none" cap="none" strike="noStrike">
                <a:solidFill>
                  <a:srgbClr val="000000"/>
                </a:solidFill>
                <a:latin typeface="Consolas"/>
                <a:ea typeface="Consolas"/>
                <a:cs typeface="Consolas"/>
                <a:sym typeface="Consolas"/>
              </a:rPr>
              <a:t>Item</a:t>
            </a:r>
            <a:r>
              <a:rPr b="0" i="0" lang="en-GB"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800000"/>
                </a:solidFill>
                <a:latin typeface="Consolas"/>
                <a:ea typeface="Consolas"/>
                <a:cs typeface="Consolas"/>
                <a:sym typeface="Consolas"/>
              </a:rPr>
              <a:t>&lt;li&gt;&lt;a</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href</a:t>
            </a:r>
            <a:r>
              <a:rPr b="0" i="0" lang="en-GB" sz="1400" u="none" cap="none" strike="noStrike">
                <a:solidFill>
                  <a:srgbClr val="000000"/>
                </a:solidFill>
                <a:latin typeface="Consolas"/>
                <a:ea typeface="Consolas"/>
                <a:cs typeface="Consolas"/>
                <a:sym typeface="Consolas"/>
              </a:rPr>
              <a:t>=</a:t>
            </a:r>
            <a:r>
              <a:rPr b="0" i="0" lang="en-GB" sz="1400" u="none" cap="none" strike="noStrike">
                <a:solidFill>
                  <a:srgbClr val="0000FF"/>
                </a:solidFill>
                <a:latin typeface="Consolas"/>
                <a:ea typeface="Consolas"/>
                <a:cs typeface="Consolas"/>
                <a:sym typeface="Consolas"/>
              </a:rPr>
              <a:t>""</a:t>
            </a:r>
            <a:r>
              <a:rPr b="0" i="0" lang="en-GB" sz="1400" u="none" cap="none" strike="noStrike">
                <a:solidFill>
                  <a:srgbClr val="800000"/>
                </a:solidFill>
                <a:latin typeface="Consolas"/>
                <a:ea typeface="Consolas"/>
                <a:cs typeface="Consolas"/>
                <a:sym typeface="Consolas"/>
              </a:rPr>
              <a:t>&gt;</a:t>
            </a:r>
            <a:r>
              <a:rPr b="0" i="0" lang="en-GB" sz="1400" u="none" cap="none" strike="noStrike">
                <a:solidFill>
                  <a:srgbClr val="000000"/>
                </a:solidFill>
                <a:latin typeface="Consolas"/>
                <a:ea typeface="Consolas"/>
                <a:cs typeface="Consolas"/>
                <a:sym typeface="Consolas"/>
              </a:rPr>
              <a:t>Item</a:t>
            </a:r>
            <a:r>
              <a:rPr b="0" i="0" lang="en-GB"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800000"/>
                </a:solidFill>
                <a:latin typeface="Consolas"/>
                <a:ea typeface="Consolas"/>
                <a:cs typeface="Consolas"/>
                <a:sym typeface="Consolas"/>
              </a:rPr>
              <a:t>&lt;li&gt;&lt;a</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href</a:t>
            </a:r>
            <a:r>
              <a:rPr b="0" i="0" lang="en-GB" sz="1400" u="none" cap="none" strike="noStrike">
                <a:solidFill>
                  <a:srgbClr val="000000"/>
                </a:solidFill>
                <a:latin typeface="Consolas"/>
                <a:ea typeface="Consolas"/>
                <a:cs typeface="Consolas"/>
                <a:sym typeface="Consolas"/>
              </a:rPr>
              <a:t>=</a:t>
            </a:r>
            <a:r>
              <a:rPr b="0" i="0" lang="en-GB" sz="1400" u="none" cap="none" strike="noStrike">
                <a:solidFill>
                  <a:srgbClr val="0000FF"/>
                </a:solidFill>
                <a:latin typeface="Consolas"/>
                <a:ea typeface="Consolas"/>
                <a:cs typeface="Consolas"/>
                <a:sym typeface="Consolas"/>
              </a:rPr>
              <a:t>""</a:t>
            </a:r>
            <a:r>
              <a:rPr b="0" i="0" lang="en-GB" sz="1400" u="none" cap="none" strike="noStrike">
                <a:solidFill>
                  <a:srgbClr val="800000"/>
                </a:solidFill>
                <a:latin typeface="Consolas"/>
                <a:ea typeface="Consolas"/>
                <a:cs typeface="Consolas"/>
                <a:sym typeface="Consolas"/>
              </a:rPr>
              <a:t>&gt;</a:t>
            </a:r>
            <a:r>
              <a:rPr b="0" i="0" lang="en-GB" sz="1400" u="none" cap="none" strike="noStrike">
                <a:solidFill>
                  <a:srgbClr val="000000"/>
                </a:solidFill>
                <a:latin typeface="Consolas"/>
                <a:ea typeface="Consolas"/>
                <a:cs typeface="Consolas"/>
                <a:sym typeface="Consolas"/>
              </a:rPr>
              <a:t>Item</a:t>
            </a:r>
            <a:r>
              <a:rPr b="0" i="0" lang="en-GB" sz="1400" u="none" cap="none" strike="noStrike">
                <a:solidFill>
                  <a:srgbClr val="800000"/>
                </a:solidFill>
                <a:latin typeface="Consolas"/>
                <a:ea typeface="Consolas"/>
                <a:cs typeface="Consolas"/>
                <a:sym typeface="Consolas"/>
              </a:rPr>
              <a:t>&lt;/a&gt;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800000"/>
                </a:solidFill>
                <a:latin typeface="Consolas"/>
                <a:ea typeface="Consolas"/>
                <a:cs typeface="Consolas"/>
                <a:sym typeface="Consolas"/>
              </a:rPr>
              <a:t>&lt;li&gt;&lt;a</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href</a:t>
            </a:r>
            <a:r>
              <a:rPr b="0" i="0" lang="en-GB" sz="1400" u="none" cap="none" strike="noStrike">
                <a:solidFill>
                  <a:srgbClr val="000000"/>
                </a:solidFill>
                <a:latin typeface="Consolas"/>
                <a:ea typeface="Consolas"/>
                <a:cs typeface="Consolas"/>
                <a:sym typeface="Consolas"/>
              </a:rPr>
              <a:t>=</a:t>
            </a:r>
            <a:r>
              <a:rPr b="0" i="0" lang="en-GB" sz="1400" u="none" cap="none" strike="noStrike">
                <a:solidFill>
                  <a:srgbClr val="0000FF"/>
                </a:solidFill>
                <a:latin typeface="Consolas"/>
                <a:ea typeface="Consolas"/>
                <a:cs typeface="Consolas"/>
                <a:sym typeface="Consolas"/>
              </a:rPr>
              <a:t>""</a:t>
            </a:r>
            <a:r>
              <a:rPr b="0" i="0" lang="en-GB" sz="1400" u="none" cap="none" strike="noStrike">
                <a:solidFill>
                  <a:srgbClr val="800000"/>
                </a:solidFill>
                <a:latin typeface="Consolas"/>
                <a:ea typeface="Consolas"/>
                <a:cs typeface="Consolas"/>
                <a:sym typeface="Consolas"/>
              </a:rPr>
              <a:t>&gt;</a:t>
            </a:r>
            <a:r>
              <a:rPr b="0" i="0" lang="en-GB" sz="1400" u="none" cap="none" strike="noStrike">
                <a:solidFill>
                  <a:srgbClr val="000000"/>
                </a:solidFill>
                <a:latin typeface="Consolas"/>
                <a:ea typeface="Consolas"/>
                <a:cs typeface="Consolas"/>
                <a:sym typeface="Consolas"/>
              </a:rPr>
              <a:t>Subitem</a:t>
            </a:r>
            <a:r>
              <a:rPr b="0" i="0" lang="en-GB"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800000"/>
                </a:solidFill>
                <a:latin typeface="Consolas"/>
                <a:ea typeface="Consolas"/>
                <a:cs typeface="Consolas"/>
                <a:sym typeface="Consolas"/>
              </a:rPr>
              <a:t>&lt;li&gt;&lt;a</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href</a:t>
            </a:r>
            <a:r>
              <a:rPr b="0" i="0" lang="en-GB" sz="1400" u="none" cap="none" strike="noStrike">
                <a:solidFill>
                  <a:srgbClr val="000000"/>
                </a:solidFill>
                <a:latin typeface="Consolas"/>
                <a:ea typeface="Consolas"/>
                <a:cs typeface="Consolas"/>
                <a:sym typeface="Consolas"/>
              </a:rPr>
              <a:t>=</a:t>
            </a:r>
            <a:r>
              <a:rPr b="0" i="0" lang="en-GB" sz="1400" u="none" cap="none" strike="noStrike">
                <a:solidFill>
                  <a:srgbClr val="0000FF"/>
                </a:solidFill>
                <a:latin typeface="Consolas"/>
                <a:ea typeface="Consolas"/>
                <a:cs typeface="Consolas"/>
                <a:sym typeface="Consolas"/>
              </a:rPr>
              <a:t>""</a:t>
            </a:r>
            <a:r>
              <a:rPr b="0" i="0" lang="en-GB" sz="1400" u="none" cap="none" strike="noStrike">
                <a:solidFill>
                  <a:srgbClr val="800000"/>
                </a:solidFill>
                <a:latin typeface="Consolas"/>
                <a:ea typeface="Consolas"/>
                <a:cs typeface="Consolas"/>
                <a:sym typeface="Consolas"/>
              </a:rPr>
              <a:t>&gt;</a:t>
            </a:r>
            <a:r>
              <a:rPr b="0" i="0" lang="en-GB" sz="1400" u="none" cap="none" strike="noStrike">
                <a:solidFill>
                  <a:srgbClr val="000000"/>
                </a:solidFill>
                <a:latin typeface="Consolas"/>
                <a:ea typeface="Consolas"/>
                <a:cs typeface="Consolas"/>
                <a:sym typeface="Consolas"/>
              </a:rPr>
              <a:t>Subitem</a:t>
            </a:r>
            <a:r>
              <a:rPr b="0" i="0" lang="en-GB"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800000"/>
                </a:solidFill>
                <a:latin typeface="Consolas"/>
                <a:ea typeface="Consolas"/>
                <a:cs typeface="Consolas"/>
                <a:sym typeface="Consolas"/>
              </a:rPr>
              <a: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800000"/>
                </a:solidFill>
                <a:latin typeface="Consolas"/>
                <a:ea typeface="Consolas"/>
                <a:cs typeface="Consolas"/>
                <a:sym typeface="Consolas"/>
              </a:rPr>
              <a:t>&lt;li&gt;&lt;a</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href</a:t>
            </a:r>
            <a:r>
              <a:rPr b="0" i="0" lang="en-GB" sz="1400" u="none" cap="none" strike="noStrike">
                <a:solidFill>
                  <a:srgbClr val="000000"/>
                </a:solidFill>
                <a:latin typeface="Consolas"/>
                <a:ea typeface="Consolas"/>
                <a:cs typeface="Consolas"/>
                <a:sym typeface="Consolas"/>
              </a:rPr>
              <a:t>=</a:t>
            </a:r>
            <a:r>
              <a:rPr b="0" i="0" lang="en-GB" sz="1400" u="none" cap="none" strike="noStrike">
                <a:solidFill>
                  <a:srgbClr val="0000FF"/>
                </a:solidFill>
                <a:latin typeface="Consolas"/>
                <a:ea typeface="Consolas"/>
                <a:cs typeface="Consolas"/>
                <a:sym typeface="Consolas"/>
              </a:rPr>
              <a:t>""</a:t>
            </a:r>
            <a:r>
              <a:rPr b="0" i="0" lang="en-GB" sz="1400" u="none" cap="none" strike="noStrike">
                <a:solidFill>
                  <a:srgbClr val="800000"/>
                </a:solidFill>
                <a:latin typeface="Consolas"/>
                <a:ea typeface="Consolas"/>
                <a:cs typeface="Consolas"/>
                <a:sym typeface="Consolas"/>
              </a:rPr>
              <a:t>&gt;</a:t>
            </a:r>
            <a:r>
              <a:rPr b="0" i="0" lang="en-GB" sz="1400" u="none" cap="none" strike="noStrike">
                <a:solidFill>
                  <a:srgbClr val="000000"/>
                </a:solidFill>
                <a:latin typeface="Consolas"/>
                <a:ea typeface="Consolas"/>
                <a:cs typeface="Consolas"/>
                <a:sym typeface="Consolas"/>
              </a:rPr>
              <a:t>Item</a:t>
            </a:r>
            <a:r>
              <a:rPr b="0" i="0" lang="en-GB"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800000"/>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59"/>
          <p:cNvPicPr preferRelativeResize="0"/>
          <p:nvPr/>
        </p:nvPicPr>
        <p:blipFill rotWithShape="1">
          <a:blip r:embed="rId3">
            <a:alphaModFix/>
          </a:blip>
          <a:srcRect b="0" l="0" r="0" t="0"/>
          <a:stretch/>
        </p:blipFill>
        <p:spPr>
          <a:xfrm>
            <a:off x="152400" y="152400"/>
            <a:ext cx="8839200" cy="45864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6"/>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27" name="Google Shape;227;p6"/>
          <p:cNvSpPr txBox="1"/>
          <p:nvPr/>
        </p:nvSpPr>
        <p:spPr>
          <a:xfrm>
            <a:off x="440850" y="959300"/>
            <a:ext cx="4335300" cy="305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El </a:t>
            </a:r>
            <a:r>
              <a:rPr b="0" i="1" lang="en-GB" sz="2000" u="none" cap="none" strike="noStrike">
                <a:solidFill>
                  <a:schemeClr val="dk1"/>
                </a:solidFill>
                <a:latin typeface="Helvetica Neue Light"/>
                <a:ea typeface="Helvetica Neue Light"/>
                <a:cs typeface="Helvetica Neue Light"/>
                <a:sym typeface="Helvetica Neue Light"/>
              </a:rPr>
              <a:t>bloque</a:t>
            </a:r>
            <a:r>
              <a:rPr b="0" i="0" lang="en-GB" sz="2000" u="none" cap="none" strike="noStrike">
                <a:solidFill>
                  <a:schemeClr val="dk1"/>
                </a:solidFill>
                <a:latin typeface="Helvetica Neue Light"/>
                <a:ea typeface="Helvetica Neue Light"/>
                <a:cs typeface="Helvetica Neue Light"/>
                <a:sym typeface="Helvetica Neue Light"/>
              </a:rPr>
              <a:t> es un </a:t>
            </a:r>
            <a:r>
              <a:rPr b="1" i="0" lang="en-GB" sz="2000" u="none" cap="none" strike="noStrike">
                <a:solidFill>
                  <a:schemeClr val="dk1"/>
                </a:solidFill>
                <a:latin typeface="Helvetica Neue"/>
                <a:ea typeface="Helvetica Neue"/>
                <a:cs typeface="Helvetica Neue"/>
                <a:sym typeface="Helvetica Neue"/>
              </a:rPr>
              <a:t>contenedor o contexto donde el elemento se encuentra presente</a:t>
            </a:r>
            <a:r>
              <a:rPr b="0" i="0" lang="en-GB" sz="2000" u="none" cap="none" strike="noStrike">
                <a:solidFill>
                  <a:schemeClr val="dk1"/>
                </a:solidFill>
                <a:latin typeface="Helvetica Neue Light"/>
                <a:ea typeface="Helvetica Neue Light"/>
                <a:cs typeface="Helvetica Neue Light"/>
                <a:sym typeface="Helvetica Neue Light"/>
              </a:rPr>
              <a:t>. Piensa como si fueran partes estructurales de código más grandes. Puede que tengas un encabezado, pie de página, una barra lateral y un área de contenido principal; cada uno de estos sería considerado como un bloque.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2000"/>
              </a:spcBef>
              <a:spcAft>
                <a:spcPts val="0"/>
              </a:spcAft>
              <a:buClr>
                <a:srgbClr val="000000"/>
              </a:buClr>
              <a:buSzPts val="20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p:txBody>
      </p:sp>
      <p:pic>
        <p:nvPicPr>
          <p:cNvPr id="228" name="Google Shape;228;p6"/>
          <p:cNvPicPr preferRelativeResize="0"/>
          <p:nvPr/>
        </p:nvPicPr>
        <p:blipFill rotWithShape="1">
          <a:blip r:embed="rId3">
            <a:alphaModFix/>
          </a:blip>
          <a:srcRect b="0" l="0" r="0" t="0"/>
          <a:stretch/>
        </p:blipFill>
        <p:spPr>
          <a:xfrm>
            <a:off x="4776150" y="185049"/>
            <a:ext cx="3736100" cy="4420350"/>
          </a:xfrm>
          <a:prstGeom prst="rect">
            <a:avLst/>
          </a:prstGeom>
          <a:noFill/>
          <a:ln>
            <a:noFill/>
          </a:ln>
        </p:spPr>
      </p:pic>
      <p:sp>
        <p:nvSpPr>
          <p:cNvPr id="229" name="Google Shape;229;p6"/>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1</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691" name="Shape 691"/>
        <p:cNvGrpSpPr/>
        <p:nvPr/>
      </p:nvGrpSpPr>
      <p:grpSpPr>
        <a:xfrm>
          <a:off x="0" y="0"/>
          <a:ext cx="0" cy="0"/>
          <a:chOff x="0" y="0"/>
          <a:chExt cx="0" cy="0"/>
        </a:xfrm>
      </p:grpSpPr>
      <p:sp>
        <p:nvSpPr>
          <p:cNvPr id="692" name="Google Shape;692;p60"/>
          <p:cNvSpPr txBox="1"/>
          <p:nvPr/>
        </p:nvSpPr>
        <p:spPr>
          <a:xfrm>
            <a:off x="4006550" y="1318425"/>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Conocer nuevos elementos de flexbox.</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Aplicar sus diferentes variantes.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Helvetica Neue Light"/>
              <a:buChar char="●"/>
            </a:pPr>
            <a:r>
              <a:rPr b="0" i="0" lang="en-GB" sz="1800" u="none" cap="none" strike="noStrike">
                <a:solidFill>
                  <a:schemeClr val="dk1"/>
                </a:solidFill>
                <a:latin typeface="Helvetica Neue Light"/>
                <a:ea typeface="Helvetica Neue Light"/>
                <a:cs typeface="Helvetica Neue Light"/>
                <a:sym typeface="Helvetica Neue Light"/>
              </a:rPr>
              <a:t>Adquirir los conocimientos necesarios para comprender y crear una página con Flexbox</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93" name="Google Shape;693;p6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694" name="Google Shape;694;p60"/>
          <p:cNvPicPr preferRelativeResize="0"/>
          <p:nvPr/>
        </p:nvPicPr>
        <p:blipFill rotWithShape="1">
          <a:blip r:embed="rId3">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1"/>
          <p:cNvSpPr txBox="1"/>
          <p:nvPr/>
        </p:nvSpPr>
        <p:spPr>
          <a:xfrm>
            <a:off x="483500" y="11615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rPr b="1" i="0" lang="en-GB" sz="1300" u="none" cap="none" strike="noStrike">
                <a:solidFill>
                  <a:srgbClr val="000000"/>
                </a:solidFill>
                <a:highlight>
                  <a:srgbClr val="A6FFCA"/>
                </a:highlight>
                <a:latin typeface="Helvetica Neue"/>
                <a:ea typeface="Helvetica Neue"/>
                <a:cs typeface="Helvetica Neue"/>
                <a:sym typeface="Helvetica Neue"/>
              </a:rPr>
              <a:t>Display:</a:t>
            </a:r>
            <a:r>
              <a:rPr b="0" i="0" lang="en-GB" sz="1300" u="none" cap="none" strike="noStrike">
                <a:solidFill>
                  <a:srgbClr val="000000"/>
                </a:solidFill>
                <a:latin typeface="Helvetica Neue Light"/>
                <a:ea typeface="Helvetica Neue Light"/>
                <a:cs typeface="Helvetica Neue Light"/>
                <a:sym typeface="Helvetica Neue Light"/>
              </a:rPr>
              <a:t> se encarga de definir cómo se ve un elemento HTML.</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rPr b="1" i="0" lang="en-GB" sz="1300" u="none" cap="none" strike="noStrike">
                <a:solidFill>
                  <a:srgbClr val="000000"/>
                </a:solidFill>
                <a:highlight>
                  <a:srgbClr val="A6FFCA"/>
                </a:highlight>
                <a:latin typeface="Helvetica Neue"/>
                <a:ea typeface="Helvetica Neue"/>
                <a:cs typeface="Helvetica Neue"/>
                <a:sym typeface="Helvetica Neue"/>
              </a:rPr>
              <a:t>Inline-block:</a:t>
            </a:r>
            <a:r>
              <a:rPr b="0" i="0" lang="en-GB" sz="1300" u="none" cap="none" strike="noStrike">
                <a:solidFill>
                  <a:srgbClr val="000000"/>
                </a:solidFill>
                <a:latin typeface="Helvetica Neue Light"/>
                <a:ea typeface="Helvetica Neue Light"/>
                <a:cs typeface="Helvetica Neue Light"/>
                <a:sym typeface="Helvetica Neue Light"/>
              </a:rPr>
              <a:t> esta propiedad permite tomar lo mejor de ambos grupos. Brinda la posibilidad de tener “padding” y “margin” hacia arriba y abajo.</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rPr b="1" i="0" lang="en-GB" sz="1300" u="none" cap="none" strike="noStrike">
                <a:solidFill>
                  <a:srgbClr val="000000"/>
                </a:solidFill>
                <a:highlight>
                  <a:srgbClr val="A6FFCA"/>
                </a:highlight>
                <a:latin typeface="Helvetica Neue"/>
                <a:ea typeface="Helvetica Neue"/>
                <a:cs typeface="Helvetica Neue"/>
                <a:sym typeface="Helvetica Neue"/>
              </a:rPr>
              <a:t>Float:</a:t>
            </a:r>
            <a:r>
              <a:rPr b="0" i="0" lang="en-GB" sz="1300" u="none" cap="none" strike="noStrike">
                <a:solidFill>
                  <a:srgbClr val="000000"/>
                </a:solidFill>
                <a:latin typeface="Helvetica Neue Light"/>
                <a:ea typeface="Helvetica Neue Light"/>
                <a:cs typeface="Helvetica Neue Light"/>
                <a:sym typeface="Helvetica Neue Light"/>
              </a:rPr>
              <a:t> la flotación consiste en mover un elemento hacia la derecha o izquierda de su línea, y todo lo que viene después se acomodará en el “hueco” que queda vacío.</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p:txBody>
      </p:sp>
      <p:sp>
        <p:nvSpPr>
          <p:cNvPr id="700" name="Google Shape;700;p61"/>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2000"/>
              <a:buFont typeface="Arial"/>
              <a:buNone/>
            </a:pPr>
            <a:r>
              <a:rPr b="0" i="1" lang="en-GB" sz="2000" u="none" cap="none" strike="noStrike">
                <a:solidFill>
                  <a:srgbClr val="000000"/>
                </a:solidFill>
                <a:latin typeface="Anton"/>
                <a:ea typeface="Anton"/>
                <a:cs typeface="Anton"/>
                <a:sym typeface="Anton"/>
              </a:rPr>
              <a:t>Clase 4</a:t>
            </a:r>
            <a:endParaRPr b="0" i="1" sz="2000" u="none" cap="none" strike="noStrike">
              <a:solidFill>
                <a:srgbClr val="000000"/>
              </a:solidFill>
              <a:latin typeface="Anton"/>
              <a:ea typeface="Anton"/>
              <a:cs typeface="Anton"/>
              <a:sym typeface="Anton"/>
            </a:endParaRPr>
          </a:p>
        </p:txBody>
      </p:sp>
      <p:sp>
        <p:nvSpPr>
          <p:cNvPr id="701" name="Google Shape;701;p61"/>
          <p:cNvSpPr txBox="1"/>
          <p:nvPr/>
        </p:nvSpPr>
        <p:spPr>
          <a:xfrm>
            <a:off x="4826900" y="1296075"/>
            <a:ext cx="3924900" cy="346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1" i="0" lang="en-GB" sz="1300" u="none" cap="none" strike="noStrike">
                <a:solidFill>
                  <a:srgbClr val="000000"/>
                </a:solidFill>
                <a:highlight>
                  <a:srgbClr val="A6FFCA"/>
                </a:highlight>
                <a:latin typeface="Helvetica Neue"/>
                <a:ea typeface="Helvetica Neue"/>
                <a:cs typeface="Helvetica Neue"/>
                <a:sym typeface="Helvetica Neue"/>
              </a:rPr>
              <a:t>Clear:</a:t>
            </a:r>
            <a:r>
              <a:rPr b="0" i="0" lang="en-GB" sz="1300" u="none" cap="none" strike="noStrike">
                <a:solidFill>
                  <a:srgbClr val="000000"/>
                </a:solidFill>
                <a:latin typeface="Helvetica Neue Light"/>
                <a:ea typeface="Helvetica Neue Light"/>
                <a:cs typeface="Helvetica Neue Light"/>
                <a:sym typeface="Helvetica Neue Light"/>
              </a:rPr>
              <a:t> esta propiedad permite modificar el comportamiento por defecto del posicionamiento flotante, para forzar a un elemento a mostrarse debajo de cualquier caja flotante.</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rPr b="1" i="0" lang="en-GB" sz="1300" u="none" cap="none" strike="noStrike">
                <a:solidFill>
                  <a:srgbClr val="000000"/>
                </a:solidFill>
                <a:highlight>
                  <a:srgbClr val="A6FFCA"/>
                </a:highlight>
                <a:latin typeface="Helvetica Neue"/>
                <a:ea typeface="Helvetica Neue"/>
                <a:cs typeface="Helvetica Neue"/>
                <a:sym typeface="Helvetica Neue"/>
              </a:rPr>
              <a:t>Position:</a:t>
            </a:r>
            <a:r>
              <a:rPr b="0" i="0" lang="en-GB" sz="1300" u="none" cap="none" strike="noStrike">
                <a:solidFill>
                  <a:srgbClr val="000000"/>
                </a:solidFill>
                <a:latin typeface="Helvetica Neue Light"/>
                <a:ea typeface="Helvetica Neue Light"/>
                <a:cs typeface="Helvetica Neue Light"/>
                <a:sym typeface="Helvetica Neue Light"/>
              </a:rPr>
              <a:t> una propiedad CSS pensada para ubicar un elemento, con una libertad muy flexible.</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rPr b="1" i="0" lang="en-GB" sz="1300" u="none" cap="none" strike="noStrike">
                <a:solidFill>
                  <a:srgbClr val="000000"/>
                </a:solidFill>
                <a:highlight>
                  <a:srgbClr val="A6FFCA"/>
                </a:highlight>
                <a:latin typeface="Helvetica Neue"/>
                <a:ea typeface="Helvetica Neue"/>
                <a:cs typeface="Helvetica Neue"/>
                <a:sym typeface="Helvetica Neue"/>
              </a:rPr>
              <a:t>Propiedad z-index:</a:t>
            </a:r>
            <a:r>
              <a:rPr b="0" i="0" lang="en-GB" sz="1300" u="none" cap="none" strike="noStrike">
                <a:solidFill>
                  <a:srgbClr val="000000"/>
                </a:solidFill>
                <a:latin typeface="Helvetica Neue Light"/>
                <a:ea typeface="Helvetica Neue Light"/>
                <a:cs typeface="Helvetica Neue Light"/>
                <a:sym typeface="Helvetica Neue Light"/>
              </a:rPr>
              <a:t> entra en juego cuando dos elementos que tienen position se superponen. Acepta como valor un número (sin ninguna unidad, ni px, ni cm, ni nada); a valor más alto, se mostrará por encima de los demás elementos. </a:t>
            </a:r>
            <a:endParaRPr b="0" i="0" sz="13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705" name="Shape 705"/>
        <p:cNvGrpSpPr/>
        <p:nvPr/>
      </p:nvGrpSpPr>
      <p:grpSpPr>
        <a:xfrm>
          <a:off x="0" y="0"/>
          <a:ext cx="0" cy="0"/>
          <a:chOff x="0" y="0"/>
          <a:chExt cx="0" cy="0"/>
        </a:xfrm>
      </p:grpSpPr>
      <p:sp>
        <p:nvSpPr>
          <p:cNvPr id="706" name="Google Shape;706;p62"/>
          <p:cNvSpPr txBox="1"/>
          <p:nvPr/>
        </p:nvSpPr>
        <p:spPr>
          <a:xfrm>
            <a:off x="996000" y="1258975"/>
            <a:ext cx="7152000" cy="184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 Flexbox </a:t>
            </a:r>
            <a:r>
              <a:rPr b="1" i="0" lang="en-GB" sz="2000" u="none" cap="none" strike="noStrike">
                <a:solidFill>
                  <a:srgbClr val="000000"/>
                </a:solidFill>
                <a:latin typeface="Helvetica Neue"/>
                <a:ea typeface="Helvetica Neue"/>
                <a:cs typeface="Helvetica Neue"/>
                <a:sym typeface="Helvetica Neue"/>
              </a:rPr>
              <a:t>es un modo de diseño</a:t>
            </a:r>
            <a:r>
              <a:rPr b="0" i="0" lang="en-GB" sz="2000" u="none" cap="none" strike="noStrike">
                <a:solidFill>
                  <a:srgbClr val="000000"/>
                </a:solidFill>
                <a:latin typeface="Helvetica Neue Light"/>
                <a:ea typeface="Helvetica Neue Light"/>
                <a:cs typeface="Helvetica Neue Light"/>
                <a:sym typeface="Helvetica Neue Light"/>
              </a:rPr>
              <a:t> que nos permite crear estructuras para sitios web de una forma más fácil. Como vimos en la clase anterior, utilizando la propiedad float podíamos desplazar contenedores.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707" name="Google Shape;707;p62"/>
          <p:cNvSpPr txBox="1"/>
          <p:nvPr/>
        </p:nvSpPr>
        <p:spPr>
          <a:xfrm>
            <a:off x="1352250" y="2777675"/>
            <a:ext cx="64395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 Con </a:t>
            </a:r>
            <a:r>
              <a:rPr b="1" i="0" lang="en-GB" sz="2000" u="none" cap="none" strike="noStrike">
                <a:solidFill>
                  <a:schemeClr val="dk1"/>
                </a:solidFill>
                <a:latin typeface="Helvetica Neue"/>
                <a:ea typeface="Helvetica Neue"/>
                <a:cs typeface="Helvetica Neue"/>
                <a:sym typeface="Helvetica Neue"/>
              </a:rPr>
              <a:t>Flexbox ya no necesitarás usar float</a:t>
            </a:r>
            <a:r>
              <a:rPr b="0" i="0" lang="en-GB" sz="2000" u="none" cap="none" strike="noStrike">
                <a:solidFill>
                  <a:schemeClr val="dk1"/>
                </a:solidFill>
                <a:latin typeface="Helvetica Neue Light"/>
                <a:ea typeface="Helvetica Neue Light"/>
                <a:cs typeface="Helvetica Neue Light"/>
                <a:sym typeface="Helvetica Neue Light"/>
              </a:rPr>
              <a:t>. </a:t>
            </a:r>
            <a:r>
              <a:rPr b="1" i="0" lang="en-GB" sz="2000" u="none" cap="none" strike="noStrike">
                <a:solidFill>
                  <a:schemeClr val="dk1"/>
                </a:solidFill>
                <a:latin typeface="Helvetica Neue"/>
                <a:ea typeface="Helvetica Neue"/>
                <a:cs typeface="Helvetica Neue"/>
                <a:sym typeface="Helvetica Neue"/>
              </a:rPr>
              <a:t>Podrás posicionar y distribuir los elementos</a:t>
            </a:r>
            <a:r>
              <a:rPr b="0" i="0" lang="en-GB" sz="2000" u="none" cap="none" strike="noStrike">
                <a:solidFill>
                  <a:schemeClr val="dk1"/>
                </a:solidFill>
                <a:latin typeface="Helvetica Neue Light"/>
                <a:ea typeface="Helvetica Neue Light"/>
                <a:cs typeface="Helvetica Neue Light"/>
                <a:sym typeface="Helvetica Neue Light"/>
              </a:rPr>
              <a:t> como tú quieras.</a:t>
            </a:r>
            <a:endParaRPr b="0" i="0" sz="2000" u="none" cap="none" strike="noStrike">
              <a:solidFill>
                <a:schemeClr val="dk1"/>
              </a:solidFill>
              <a:latin typeface="Helvetica Neue Light"/>
              <a:ea typeface="Helvetica Neue Light"/>
              <a:cs typeface="Helvetica Neue Light"/>
              <a:sym typeface="Helvetica Neue Light"/>
            </a:endParaRPr>
          </a:p>
        </p:txBody>
      </p:sp>
      <p:sp>
        <p:nvSpPr>
          <p:cNvPr id="708" name="Google Shape;708;p62"/>
          <p:cNvSpPr txBox="1"/>
          <p:nvPr/>
        </p:nvSpPr>
        <p:spPr>
          <a:xfrm>
            <a:off x="2085350" y="32187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¿QUÉ ES FLEXBOX?</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2" name="Shape 712"/>
        <p:cNvGrpSpPr/>
        <p:nvPr/>
      </p:nvGrpSpPr>
      <p:grpSpPr>
        <a:xfrm>
          <a:off x="0" y="0"/>
          <a:ext cx="0" cy="0"/>
          <a:chOff x="0" y="0"/>
          <a:chExt cx="0" cy="0"/>
        </a:xfrm>
      </p:grpSpPr>
      <p:sp>
        <p:nvSpPr>
          <p:cNvPr id="713" name="Google Shape;713;p63"/>
          <p:cNvSpPr txBox="1"/>
          <p:nvPr/>
        </p:nvSpPr>
        <p:spPr>
          <a:xfrm>
            <a:off x="762200" y="1233575"/>
            <a:ext cx="7415400" cy="3324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chemeClr val="dk1"/>
                </a:solidFill>
                <a:latin typeface="Helvetica Neue Light"/>
                <a:ea typeface="Helvetica Neue Light"/>
                <a:cs typeface="Helvetica Neue Light"/>
                <a:sym typeface="Helvetica Neue Light"/>
              </a:rPr>
              <a:t>Es un </a:t>
            </a:r>
            <a:r>
              <a:rPr b="1" i="0" lang="en-GB" sz="2000" u="none" cap="none" strike="noStrike">
                <a:solidFill>
                  <a:schemeClr val="dk1"/>
                </a:solidFill>
                <a:latin typeface="Helvetica Neue"/>
                <a:ea typeface="Helvetica Neue"/>
                <a:cs typeface="Helvetica Neue"/>
                <a:sym typeface="Helvetica Neue"/>
              </a:rPr>
              <a:t>conjunto</a:t>
            </a:r>
            <a:r>
              <a:rPr b="1" i="0" lang="en-GB" sz="2000" u="none" cap="none" strike="noStrike">
                <a:solidFill>
                  <a:srgbClr val="24292E"/>
                </a:solidFill>
                <a:latin typeface="Helvetica Neue"/>
                <a:ea typeface="Helvetica Neue"/>
                <a:cs typeface="Helvetica Neue"/>
                <a:sym typeface="Helvetica Neue"/>
              </a:rPr>
              <a:t> de propiedades</a:t>
            </a:r>
            <a:r>
              <a:rPr b="0" i="0" lang="en-GB" sz="2000" u="none" cap="none" strike="noStrike">
                <a:solidFill>
                  <a:srgbClr val="24292E"/>
                </a:solidFill>
                <a:latin typeface="Helvetica Neue Light"/>
                <a:ea typeface="Helvetica Neue Light"/>
                <a:cs typeface="Helvetica Neue Light"/>
                <a:sym typeface="Helvetica Neue Light"/>
              </a:rPr>
              <a:t> de CSS.</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rgbClr val="24292E"/>
                </a:solidFill>
                <a:latin typeface="Helvetica Neue Light"/>
                <a:ea typeface="Helvetica Neue Light"/>
                <a:cs typeface="Helvetica Neue Light"/>
                <a:sym typeface="Helvetica Neue Light"/>
              </a:rPr>
              <a:t>Se basa sobre un contenedor (padre) para ordenar a sus ítems (hijos).</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chemeClr val="dk1"/>
                </a:solidFill>
                <a:latin typeface="Helvetica Neue Light"/>
                <a:ea typeface="Helvetica Neue Light"/>
                <a:cs typeface="Helvetica Neue Light"/>
                <a:sym typeface="Helvetica Neue Light"/>
              </a:rPr>
              <a:t>No sólo se podrá posicionar elementos vertical y horizontalmente, sino que podrás establecer cómo se distribuirán, el orden que tendrán e incluso el tamaño en proporción a otros elementos.</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chemeClr val="dk1"/>
                </a:solidFill>
                <a:latin typeface="Helvetica Neue Light"/>
                <a:ea typeface="Helvetica Neue Light"/>
                <a:cs typeface="Helvetica Neue Light"/>
                <a:sym typeface="Helvetica Neue Light"/>
              </a:rPr>
              <a:t>👌Esto es perfecto para crear diseños adaptables a dispositivos móviles (</a:t>
            </a:r>
            <a:r>
              <a:rPr b="0" i="1" lang="en-GB" sz="2000" u="none" cap="none" strike="noStrike">
                <a:solidFill>
                  <a:schemeClr val="dk1"/>
                </a:solidFill>
                <a:latin typeface="Helvetica Neue Light"/>
                <a:ea typeface="Helvetica Neue Light"/>
                <a:cs typeface="Helvetica Neue Light"/>
                <a:sym typeface="Helvetica Neue Light"/>
              </a:rPr>
              <a:t>Responsive Design</a:t>
            </a:r>
            <a:r>
              <a:rPr b="0" i="0" lang="en-GB" sz="2000" u="none" cap="none" strike="noStrike">
                <a:solidFill>
                  <a:schemeClr val="dk1"/>
                </a:solidFill>
                <a:latin typeface="Helvetica Neue Light"/>
                <a:ea typeface="Helvetica Neue Light"/>
                <a:cs typeface="Helvetica Neue Light"/>
                <a:sym typeface="Helvetica Neue Light"/>
              </a:rPr>
              <a:t>)</a:t>
            </a:r>
            <a:endParaRPr b="0" i="0" sz="1400" u="none" cap="none" strike="noStrike">
              <a:solidFill>
                <a:srgbClr val="000000"/>
              </a:solidFill>
              <a:latin typeface="Arial"/>
              <a:ea typeface="Arial"/>
              <a:cs typeface="Arial"/>
              <a:sym typeface="Arial"/>
            </a:endParaRPr>
          </a:p>
        </p:txBody>
      </p:sp>
      <p:sp>
        <p:nvSpPr>
          <p:cNvPr id="714" name="Google Shape;714;p63"/>
          <p:cNvSpPr txBox="1"/>
          <p:nvPr/>
        </p:nvSpPr>
        <p:spPr>
          <a:xfrm>
            <a:off x="2906097" y="434315"/>
            <a:ext cx="6237900" cy="697800"/>
          </a:xfrm>
          <a:prstGeom prst="rect">
            <a:avLst/>
          </a:prstGeom>
          <a:solidFill>
            <a:srgbClr val="EEFF4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n-GB" sz="3600" u="none" cap="none" strike="noStrike">
                <a:solidFill>
                  <a:schemeClr val="dk1"/>
                </a:solidFill>
                <a:latin typeface="Anton"/>
                <a:ea typeface="Anton"/>
                <a:cs typeface="Anton"/>
                <a:sym typeface="Anton"/>
              </a:rPr>
              <a:t>¿QUÉ ES FLEXBOX?</a:t>
            </a:r>
            <a:endParaRPr b="0" i="1" sz="3600" u="none" cap="none" strike="noStrike">
              <a:solidFill>
                <a:schemeClr val="dk1"/>
              </a:solidFill>
              <a:latin typeface="Anton"/>
              <a:ea typeface="Anton"/>
              <a:cs typeface="Anton"/>
              <a:sym typeface="Anton"/>
            </a:endParaRPr>
          </a:p>
        </p:txBody>
      </p:sp>
      <p:sp>
        <p:nvSpPr>
          <p:cNvPr id="715" name="Google Shape;715;p63"/>
          <p:cNvSpPr/>
          <p:nvPr/>
        </p:nvSpPr>
        <p:spPr>
          <a:xfrm>
            <a:off x="2193275" y="225750"/>
            <a:ext cx="1032000" cy="1016100"/>
          </a:xfrm>
          <a:prstGeom prst="ellipse">
            <a:avLst/>
          </a:prstGeom>
          <a:solidFill>
            <a:srgbClr val="FEFEFE"/>
          </a:solidFill>
          <a:ln cap="flat" cmpd="sng" w="381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200"/>
              <a:buFont typeface="Arial"/>
              <a:buNone/>
            </a:pPr>
            <a:r>
              <a:rPr b="0" i="0" lang="en-GB" sz="3200" u="none" cap="none" strike="noStrike">
                <a:solidFill>
                  <a:schemeClr val="dk1"/>
                </a:solidFill>
                <a:latin typeface="Helvetica Neue Light"/>
                <a:ea typeface="Helvetica Neue Light"/>
                <a:cs typeface="Helvetica Neue Light"/>
                <a:sym typeface="Helvetica Neue Light"/>
              </a:rPr>
              <a:t>💡</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4"/>
          <p:cNvSpPr txBox="1"/>
          <p:nvPr/>
        </p:nvSpPr>
        <p:spPr>
          <a:xfrm>
            <a:off x="2967322" y="384890"/>
            <a:ext cx="6237900" cy="697800"/>
          </a:xfrm>
          <a:prstGeom prst="rect">
            <a:avLst/>
          </a:prstGeom>
          <a:solidFill>
            <a:srgbClr val="EEFF41"/>
          </a:solidFill>
          <a:ln cap="flat" cmpd="sng" w="9525">
            <a:solidFill>
              <a:srgbClr val="EEFF4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sp>
        <p:nvSpPr>
          <p:cNvPr id="721" name="Google Shape;721;p64"/>
          <p:cNvSpPr txBox="1"/>
          <p:nvPr/>
        </p:nvSpPr>
        <p:spPr>
          <a:xfrm>
            <a:off x="744450" y="1380750"/>
            <a:ext cx="7655100" cy="2382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120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 Distribuir los elementos en sentido vertical y horizontal.</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120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 Facilitar la adaptación del contenido en distintos dispositivos</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 Redefinir el sentido del flujo de los elementos (hacia arriba, hacia abajo, hacia la izquierda o hacia la derecha).</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Helvetica Neue Light"/>
                <a:ea typeface="Helvetica Neue Light"/>
                <a:cs typeface="Helvetica Neue Light"/>
                <a:sym typeface="Helvetica Neue Light"/>
              </a:rPr>
              <a:t>👍 Alinear los elementos respecto al padre o respecto a sus hermanos.</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722" name="Google Shape;722;p64"/>
          <p:cNvSpPr/>
          <p:nvPr/>
        </p:nvSpPr>
        <p:spPr>
          <a:xfrm>
            <a:off x="2193275" y="225750"/>
            <a:ext cx="1032000" cy="1016100"/>
          </a:xfrm>
          <a:prstGeom prst="ellipse">
            <a:avLst/>
          </a:prstGeom>
          <a:solidFill>
            <a:srgbClr val="EEFF41"/>
          </a:solidFill>
          <a:ln cap="flat" cmpd="sng" w="381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200"/>
              <a:buFont typeface="Arial"/>
              <a:buNone/>
            </a:pPr>
            <a:r>
              <a:rPr b="0" i="0" lang="en-GB" sz="3200" u="none" cap="none" strike="noStrike">
                <a:solidFill>
                  <a:schemeClr val="dk1"/>
                </a:solidFill>
                <a:latin typeface="Helvetica Neue Light"/>
                <a:ea typeface="Helvetica Neue Light"/>
                <a:cs typeface="Helvetica Neue Light"/>
                <a:sym typeface="Helvetica Neue Light"/>
              </a:rPr>
              <a:t>👌</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5"/>
          <p:cNvSpPr txBox="1"/>
          <p:nvPr/>
        </p:nvSpPr>
        <p:spPr>
          <a:xfrm>
            <a:off x="794850" y="1960800"/>
            <a:ext cx="7554300" cy="122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Veamos, brevemente, un poco de historia acerca del modo en que ha evolucionado la forma de crear estructuras...</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728" name="Google Shape;728;p65"/>
          <p:cNvSpPr txBox="1"/>
          <p:nvPr/>
        </p:nvSpPr>
        <p:spPr>
          <a:xfrm>
            <a:off x="2906097" y="384890"/>
            <a:ext cx="6237900" cy="697800"/>
          </a:xfrm>
          <a:prstGeom prst="rect">
            <a:avLst/>
          </a:prstGeom>
          <a:solidFill>
            <a:srgbClr val="EEFF41"/>
          </a:solidFill>
          <a:ln cap="flat" cmpd="sng" w="9525">
            <a:solidFill>
              <a:srgbClr val="EEFF4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ALGO DE HISTORIA</a:t>
            </a:r>
            <a:endParaRPr b="0" i="1" sz="4000" u="none" cap="none" strike="noStrike">
              <a:solidFill>
                <a:srgbClr val="000000"/>
              </a:solidFill>
              <a:latin typeface="Anton"/>
              <a:ea typeface="Anton"/>
              <a:cs typeface="Anton"/>
              <a:sym typeface="Anton"/>
            </a:endParaRPr>
          </a:p>
        </p:txBody>
      </p:sp>
      <p:sp>
        <p:nvSpPr>
          <p:cNvPr id="729" name="Google Shape;729;p65"/>
          <p:cNvSpPr/>
          <p:nvPr/>
        </p:nvSpPr>
        <p:spPr>
          <a:xfrm>
            <a:off x="2193275" y="225750"/>
            <a:ext cx="1032000" cy="1016100"/>
          </a:xfrm>
          <a:prstGeom prst="ellipse">
            <a:avLst/>
          </a:prstGeom>
          <a:solidFill>
            <a:srgbClr val="EEFF41"/>
          </a:solidFill>
          <a:ln cap="flat" cmpd="sng" w="381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200"/>
              <a:buFont typeface="Arial"/>
              <a:buNone/>
            </a:pPr>
            <a:r>
              <a:rPr b="0" i="0" lang="en-GB" sz="3200" u="none" cap="none" strike="noStrike">
                <a:solidFill>
                  <a:schemeClr val="dk1"/>
                </a:solidFill>
                <a:latin typeface="Helvetica Neue Light"/>
                <a:ea typeface="Helvetica Neue Light"/>
                <a:cs typeface="Helvetica Neue Light"/>
                <a:sym typeface="Helvetica Neue Light"/>
              </a:rPr>
              <a:t>📖</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66"/>
          <p:cNvPicPr preferRelativeResize="0"/>
          <p:nvPr/>
        </p:nvPicPr>
        <p:blipFill rotWithShape="1">
          <a:blip r:embed="rId3">
            <a:alphaModFix/>
          </a:blip>
          <a:srcRect b="0" l="0" r="0" t="0"/>
          <a:stretch/>
        </p:blipFill>
        <p:spPr>
          <a:xfrm>
            <a:off x="794100" y="1289340"/>
            <a:ext cx="7696200" cy="3143250"/>
          </a:xfrm>
          <a:prstGeom prst="rect">
            <a:avLst/>
          </a:prstGeom>
          <a:noFill/>
          <a:ln>
            <a:noFill/>
          </a:ln>
        </p:spPr>
      </p:pic>
      <p:sp>
        <p:nvSpPr>
          <p:cNvPr id="735" name="Google Shape;735;p66"/>
          <p:cNvSpPr txBox="1"/>
          <p:nvPr/>
        </p:nvSpPr>
        <p:spPr>
          <a:xfrm>
            <a:off x="844300" y="4585000"/>
            <a:ext cx="65760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highlight>
                  <a:srgbClr val="E0FF00"/>
                </a:highlight>
                <a:latin typeface="Helvetica Neue"/>
                <a:ea typeface="Helvetica Neue"/>
                <a:cs typeface="Helvetica Neue"/>
                <a:sym typeface="Helvetica Neue"/>
              </a:rPr>
              <a:t>Fuente:</a:t>
            </a:r>
            <a:r>
              <a:rPr b="0" i="0" lang="en-GB" sz="1400" u="none" cap="none" strike="noStrike">
                <a:solidFill>
                  <a:srgbClr val="000000"/>
                </a:solidFill>
                <a:highlight>
                  <a:srgbClr val="E0FF00"/>
                </a:highlight>
                <a:latin typeface="Helvetica Neue Light"/>
                <a:ea typeface="Helvetica Neue Light"/>
                <a:cs typeface="Helvetica Neue Light"/>
                <a:sym typeface="Helvetica Neue Light"/>
              </a:rPr>
              <a:t> </a:t>
            </a:r>
            <a:r>
              <a:rPr b="0" i="0" lang="en-GB" sz="1400" u="sng" cap="none" strike="noStrike">
                <a:solidFill>
                  <a:srgbClr val="0097A7"/>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https://web.archive.org/web/20050810030357/http://www.youtube.com/</a:t>
            </a:r>
            <a:r>
              <a:rPr b="0" i="0" lang="en-GB" sz="1400" u="sng" cap="none" strike="noStrike">
                <a:solidFill>
                  <a:srgbClr val="0097A7"/>
                </a:solidFill>
                <a:highlight>
                  <a:srgbClr val="A6FFCA"/>
                </a:highlight>
                <a:latin typeface="Helvetica Neue Light"/>
                <a:ea typeface="Helvetica Neue Light"/>
                <a:cs typeface="Helvetica Neue Light"/>
                <a:sym typeface="Helvetica Neue Light"/>
                <a:hlinkClick r:id="rId5">
                  <a:extLst>
                    <a:ext uri="{A12FA001-AC4F-418D-AE19-62706E023703}">
                      <ahyp:hlinkClr val="tx"/>
                    </a:ext>
                  </a:extLst>
                </a:hlinkClick>
              </a:rPr>
              <a:t> </a:t>
            </a:r>
            <a:endParaRPr b="0" i="0" sz="1400" u="none" cap="none" strike="noStrike">
              <a:solidFill>
                <a:srgbClr val="000000"/>
              </a:solidFill>
              <a:highlight>
                <a:srgbClr val="A6FFCA"/>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736" name="Google Shape;736;p66"/>
          <p:cNvSpPr txBox="1"/>
          <p:nvPr/>
        </p:nvSpPr>
        <p:spPr>
          <a:xfrm>
            <a:off x="2906097" y="384890"/>
            <a:ext cx="6237900" cy="697800"/>
          </a:xfrm>
          <a:prstGeom prst="rect">
            <a:avLst/>
          </a:prstGeom>
          <a:solidFill>
            <a:srgbClr val="EEFF41"/>
          </a:solidFill>
          <a:ln cap="flat" cmpd="sng" w="9525">
            <a:solidFill>
              <a:srgbClr val="EEFF4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Helvetica Neue Light"/>
                <a:ea typeface="Helvetica Neue Light"/>
                <a:cs typeface="Helvetica Neue Light"/>
                <a:sym typeface="Helvetica Neue Light"/>
              </a:rPr>
              <a:t>Antes se usaban mucho las tablas...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sp>
        <p:nvSpPr>
          <p:cNvPr id="737" name="Google Shape;737;p66"/>
          <p:cNvSpPr/>
          <p:nvPr/>
        </p:nvSpPr>
        <p:spPr>
          <a:xfrm>
            <a:off x="2193275" y="225750"/>
            <a:ext cx="1032000" cy="1016100"/>
          </a:xfrm>
          <a:prstGeom prst="ellipse">
            <a:avLst/>
          </a:prstGeom>
          <a:solidFill>
            <a:srgbClr val="EEFF41"/>
          </a:solidFill>
          <a:ln cap="flat" cmpd="sng" w="381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200"/>
              <a:buFont typeface="Arial"/>
              <a:buNone/>
            </a:pPr>
            <a:r>
              <a:rPr b="0" i="0" lang="en-GB" sz="3200" u="none" cap="none" strike="noStrike">
                <a:solidFill>
                  <a:schemeClr val="dk1"/>
                </a:solidFill>
                <a:latin typeface="Helvetica Neue Light"/>
                <a:ea typeface="Helvetica Neue Light"/>
                <a:cs typeface="Helvetica Neue Light"/>
                <a:sym typeface="Helvetica Neue Light"/>
              </a:rPr>
              <a:t>📖</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7"/>
          <p:cNvSpPr txBox="1"/>
          <p:nvPr/>
        </p:nvSpPr>
        <p:spPr>
          <a:xfrm>
            <a:off x="2168100" y="900788"/>
            <a:ext cx="48078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43" name="Google Shape;743;p67"/>
          <p:cNvPicPr preferRelativeResize="0"/>
          <p:nvPr/>
        </p:nvPicPr>
        <p:blipFill rotWithShape="1">
          <a:blip r:embed="rId3">
            <a:alphaModFix/>
          </a:blip>
          <a:srcRect b="0" l="0" r="0" t="0"/>
          <a:stretch/>
        </p:blipFill>
        <p:spPr>
          <a:xfrm>
            <a:off x="1344474" y="1517263"/>
            <a:ext cx="6866956" cy="2992213"/>
          </a:xfrm>
          <a:prstGeom prst="rect">
            <a:avLst/>
          </a:prstGeom>
          <a:noFill/>
          <a:ln>
            <a:noFill/>
          </a:ln>
        </p:spPr>
      </p:pic>
      <p:sp>
        <p:nvSpPr>
          <p:cNvPr id="744" name="Google Shape;744;p67"/>
          <p:cNvSpPr txBox="1"/>
          <p:nvPr/>
        </p:nvSpPr>
        <p:spPr>
          <a:xfrm>
            <a:off x="948725" y="4613300"/>
            <a:ext cx="66192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highlight>
                  <a:srgbClr val="E0FF00"/>
                </a:highlight>
                <a:latin typeface="Helvetica Neue"/>
                <a:ea typeface="Helvetica Neue"/>
                <a:cs typeface="Helvetica Neue"/>
                <a:sym typeface="Helvetica Neue"/>
              </a:rPr>
              <a:t>Fuente:</a:t>
            </a:r>
            <a:r>
              <a:rPr b="0" i="0" lang="en-GB" sz="1400" u="none" cap="none" strike="noStrike">
                <a:solidFill>
                  <a:srgbClr val="000000"/>
                </a:solidFill>
                <a:highlight>
                  <a:srgbClr val="E0FF00"/>
                </a:highlight>
                <a:latin typeface="Helvetica Neue Light"/>
                <a:ea typeface="Helvetica Neue Light"/>
                <a:cs typeface="Helvetica Neue Light"/>
                <a:sym typeface="Helvetica Neue Light"/>
              </a:rPr>
              <a:t> </a:t>
            </a:r>
            <a:r>
              <a:rPr b="0" i="0" lang="en-GB" sz="1400" u="sng" cap="none" strike="noStrike">
                <a:solidFill>
                  <a:srgbClr val="0097A7"/>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https://web.archive.org/web/20100202095628/http://www.youtube.com/</a:t>
            </a:r>
            <a:endParaRPr b="0" i="0" sz="14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
        <p:nvSpPr>
          <p:cNvPr id="745" name="Google Shape;745;p67"/>
          <p:cNvSpPr txBox="1"/>
          <p:nvPr/>
        </p:nvSpPr>
        <p:spPr>
          <a:xfrm>
            <a:off x="2906097" y="384890"/>
            <a:ext cx="6237900" cy="697800"/>
          </a:xfrm>
          <a:prstGeom prst="rect">
            <a:avLst/>
          </a:prstGeom>
          <a:solidFill>
            <a:srgbClr val="EEFF41"/>
          </a:solidFill>
          <a:ln cap="flat" cmpd="sng" w="9525">
            <a:solidFill>
              <a:srgbClr val="EEFF41"/>
            </a:solidFill>
            <a:prstDash val="solid"/>
            <a:round/>
            <a:headEnd len="sm" w="sm" type="none"/>
            <a:tailEnd len="sm" w="sm" type="none"/>
          </a:ln>
        </p:spPr>
        <p:txBody>
          <a:bodyPr anchorCtr="0" anchor="t"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Algún tiempo atrás (no tanto)</a:t>
            </a:r>
            <a:r>
              <a:rPr b="0" i="0" lang="en-GB" sz="1800" u="none" cap="none" strike="noStrike">
                <a:solidFill>
                  <a:schemeClr val="dk1"/>
                </a:solidFill>
                <a:latin typeface="Helvetica Neue Light"/>
                <a:ea typeface="Helvetica Neue Light"/>
                <a:cs typeface="Helvetica Neue Light"/>
                <a:sym typeface="Helvetica Neue Light"/>
              </a:rPr>
              <a:t>... se usaba el elemento Float:</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4000"/>
              <a:buFont typeface="Arial"/>
              <a:buNone/>
            </a:pPr>
            <a:r>
              <a:t/>
            </a:r>
            <a:endParaRPr b="0" i="0" sz="4000" u="none" cap="none" strike="noStrike">
              <a:solidFill>
                <a:srgbClr val="000000"/>
              </a:solidFill>
              <a:latin typeface="Anton"/>
              <a:ea typeface="Anton"/>
              <a:cs typeface="Anton"/>
              <a:sym typeface="Anton"/>
            </a:endParaRPr>
          </a:p>
        </p:txBody>
      </p:sp>
      <p:sp>
        <p:nvSpPr>
          <p:cNvPr id="746" name="Google Shape;746;p67"/>
          <p:cNvSpPr/>
          <p:nvPr/>
        </p:nvSpPr>
        <p:spPr>
          <a:xfrm>
            <a:off x="2193275" y="225750"/>
            <a:ext cx="1032000" cy="1016100"/>
          </a:xfrm>
          <a:prstGeom prst="ellipse">
            <a:avLst/>
          </a:prstGeom>
          <a:solidFill>
            <a:srgbClr val="EEFF41"/>
          </a:solidFill>
          <a:ln cap="flat" cmpd="sng" w="381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200"/>
              <a:buFont typeface="Arial"/>
              <a:buNone/>
            </a:pPr>
            <a:r>
              <a:rPr b="0" i="0" lang="en-GB" sz="3200" u="none" cap="none" strike="noStrike">
                <a:solidFill>
                  <a:schemeClr val="dk1"/>
                </a:solidFill>
                <a:latin typeface="Helvetica Neue Light"/>
                <a:ea typeface="Helvetica Neue Light"/>
                <a:cs typeface="Helvetica Neue Light"/>
                <a:sym typeface="Helvetica Neue Light"/>
              </a:rPr>
              <a:t>📖</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8"/>
          <p:cNvSpPr txBox="1"/>
          <p:nvPr/>
        </p:nvSpPr>
        <p:spPr>
          <a:xfrm>
            <a:off x="959300" y="4618200"/>
            <a:ext cx="64293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highlight>
                  <a:srgbClr val="E0FF00"/>
                </a:highlight>
                <a:latin typeface="Helvetica Neue"/>
                <a:ea typeface="Helvetica Neue"/>
                <a:cs typeface="Helvetica Neue"/>
                <a:sym typeface="Helvetica Neue"/>
              </a:rPr>
              <a:t>Fuente:</a:t>
            </a:r>
            <a:r>
              <a:rPr b="0" i="0" lang="en-GB" sz="1400" u="none" cap="none" strike="noStrike">
                <a:solidFill>
                  <a:srgbClr val="000000"/>
                </a:solidFill>
                <a:highlight>
                  <a:srgbClr val="E0FF00"/>
                </a:highlight>
                <a:latin typeface="Helvetica Neue Light"/>
                <a:ea typeface="Helvetica Neue Light"/>
                <a:cs typeface="Helvetica Neue Light"/>
                <a:sym typeface="Helvetica Neue Light"/>
              </a:rPr>
              <a:t> </a:t>
            </a:r>
            <a:r>
              <a:rPr b="0" i="0" lang="en-GB" sz="1400" u="sng" cap="none" strike="noStrike">
                <a:solidFill>
                  <a:srgbClr val="0097A7"/>
                </a:solidFill>
                <a:highlight>
                  <a:srgbClr val="E0FF00"/>
                </a:highlight>
                <a:latin typeface="Helvetica Neue Light"/>
                <a:ea typeface="Helvetica Neue Light"/>
                <a:cs typeface="Helvetica Neue Light"/>
                <a:sym typeface="Helvetica Neue Light"/>
                <a:hlinkClick r:id="rId3">
                  <a:extLst>
                    <a:ext uri="{A12FA001-AC4F-418D-AE19-62706E023703}">
                      <ahyp:hlinkClr val="tx"/>
                    </a:ext>
                  </a:extLst>
                </a:hlinkClick>
              </a:rPr>
              <a:t>http://www.youtube.com/</a:t>
            </a:r>
            <a:endParaRPr b="0" i="0" sz="1400" u="none" cap="none" strike="noStrike">
              <a:solidFill>
                <a:srgbClr val="000000"/>
              </a:solidFill>
              <a:highlight>
                <a:srgbClr val="E0FF00"/>
              </a:highlight>
              <a:latin typeface="Helvetica Neue Light"/>
              <a:ea typeface="Helvetica Neue Light"/>
              <a:cs typeface="Helvetica Neue Light"/>
              <a:sym typeface="Helvetica Neue Light"/>
            </a:endParaRPr>
          </a:p>
        </p:txBody>
      </p:sp>
      <p:pic>
        <p:nvPicPr>
          <p:cNvPr id="752" name="Google Shape;752;p68"/>
          <p:cNvPicPr preferRelativeResize="0"/>
          <p:nvPr/>
        </p:nvPicPr>
        <p:blipFill rotWithShape="1">
          <a:blip r:embed="rId4">
            <a:alphaModFix/>
          </a:blip>
          <a:srcRect b="0" l="0" r="0" t="0"/>
          <a:stretch/>
        </p:blipFill>
        <p:spPr>
          <a:xfrm>
            <a:off x="1087500" y="1546850"/>
            <a:ext cx="6885121" cy="2927874"/>
          </a:xfrm>
          <a:prstGeom prst="rect">
            <a:avLst/>
          </a:prstGeom>
          <a:noFill/>
          <a:ln>
            <a:noFill/>
          </a:ln>
        </p:spPr>
      </p:pic>
      <p:sp>
        <p:nvSpPr>
          <p:cNvPr id="753" name="Google Shape;753;p68"/>
          <p:cNvSpPr txBox="1"/>
          <p:nvPr/>
        </p:nvSpPr>
        <p:spPr>
          <a:xfrm>
            <a:off x="2906097" y="384890"/>
            <a:ext cx="6237900" cy="697800"/>
          </a:xfrm>
          <a:prstGeom prst="rect">
            <a:avLst/>
          </a:prstGeom>
          <a:solidFill>
            <a:srgbClr val="EEFF41"/>
          </a:solidFill>
          <a:ln cap="flat" cmpd="sng" w="9525">
            <a:solidFill>
              <a:srgbClr val="EEFF41"/>
            </a:solidFill>
            <a:prstDash val="solid"/>
            <a:round/>
            <a:headEnd len="sm" w="sm" type="none"/>
            <a:tailEnd len="sm" w="sm" type="none"/>
          </a:ln>
        </p:spPr>
        <p:txBody>
          <a:bodyPr anchorCtr="0" anchor="t"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En la actualidad</a:t>
            </a:r>
            <a:r>
              <a:rPr b="0" i="0" lang="en-GB" sz="1800" u="none" cap="none" strike="noStrike">
                <a:solidFill>
                  <a:schemeClr val="dk1"/>
                </a:solidFill>
                <a:latin typeface="Helvetica Neue Light"/>
                <a:ea typeface="Helvetica Neue Light"/>
                <a:cs typeface="Helvetica Neue Light"/>
                <a:sym typeface="Helvetica Neue Light"/>
              </a:rPr>
              <a:t>... se aplica </a:t>
            </a:r>
            <a:r>
              <a:rPr b="1" i="0" lang="en-GB" sz="1800" u="none" cap="none" strike="noStrike">
                <a:solidFill>
                  <a:schemeClr val="dk1"/>
                </a:solidFill>
                <a:latin typeface="Helvetica Neue"/>
                <a:ea typeface="Helvetica Neue"/>
                <a:cs typeface="Helvetica Neue"/>
                <a:sym typeface="Helvetica Neue"/>
              </a:rPr>
              <a:t>Flexbox:</a:t>
            </a:r>
            <a:endParaRPr b="1" i="0" sz="18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4000"/>
              <a:buFont typeface="Arial"/>
              <a:buNone/>
            </a:pPr>
            <a:r>
              <a:t/>
            </a:r>
            <a:endParaRPr b="0" i="0" sz="4000" u="none" cap="none" strike="noStrike">
              <a:solidFill>
                <a:srgbClr val="000000"/>
              </a:solidFill>
              <a:latin typeface="Anton"/>
              <a:ea typeface="Anton"/>
              <a:cs typeface="Anton"/>
              <a:sym typeface="Anton"/>
            </a:endParaRPr>
          </a:p>
        </p:txBody>
      </p:sp>
      <p:sp>
        <p:nvSpPr>
          <p:cNvPr id="754" name="Google Shape;754;p68"/>
          <p:cNvSpPr/>
          <p:nvPr/>
        </p:nvSpPr>
        <p:spPr>
          <a:xfrm>
            <a:off x="2193275" y="225750"/>
            <a:ext cx="1032000" cy="1016100"/>
          </a:xfrm>
          <a:prstGeom prst="ellipse">
            <a:avLst/>
          </a:prstGeom>
          <a:solidFill>
            <a:srgbClr val="EEFF41"/>
          </a:solidFill>
          <a:ln cap="flat" cmpd="sng" w="3810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200"/>
              <a:buFont typeface="Arial"/>
              <a:buNone/>
            </a:pPr>
            <a:r>
              <a:rPr b="0" i="0" lang="en-GB" sz="3200" u="none" cap="none" strike="noStrike">
                <a:solidFill>
                  <a:schemeClr val="dk1"/>
                </a:solidFill>
                <a:latin typeface="Helvetica Neue Light"/>
                <a:ea typeface="Helvetica Neue Light"/>
                <a:cs typeface="Helvetica Neue Light"/>
                <a:sym typeface="Helvetica Neue Light"/>
              </a:rPr>
              <a:t>📖</a:t>
            </a:r>
            <a:endParaRPr b="0" i="0" sz="2600" u="none" cap="none" strike="noStrike">
              <a:solidFill>
                <a:srgbClr val="000000"/>
              </a:solidFill>
              <a:latin typeface="Arial"/>
              <a:ea typeface="Arial"/>
              <a:cs typeface="Arial"/>
              <a:sym typeface="Arial"/>
            </a:endParaRPr>
          </a:p>
        </p:txBody>
      </p:sp>
      <p:sp>
        <p:nvSpPr>
          <p:cNvPr id="755" name="Google Shape;755;p68"/>
          <p:cNvSpPr/>
          <p:nvPr/>
        </p:nvSpPr>
        <p:spPr>
          <a:xfrm>
            <a:off x="3694350" y="4720350"/>
            <a:ext cx="3653400" cy="1884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69"/>
          <p:cNvPicPr preferRelativeResize="0"/>
          <p:nvPr/>
        </p:nvPicPr>
        <p:blipFill rotWithShape="1">
          <a:blip r:embed="rId3">
            <a:alphaModFix/>
          </a:blip>
          <a:srcRect b="0" l="0" r="0" t="0"/>
          <a:stretch/>
        </p:blipFill>
        <p:spPr>
          <a:xfrm>
            <a:off x="1116250" y="1307465"/>
            <a:ext cx="7188021" cy="3395384"/>
          </a:xfrm>
          <a:prstGeom prst="rect">
            <a:avLst/>
          </a:prstGeom>
          <a:noFill/>
          <a:ln>
            <a:noFill/>
          </a:ln>
        </p:spPr>
      </p:pic>
      <p:sp>
        <p:nvSpPr>
          <p:cNvPr id="761" name="Google Shape;761;p69"/>
          <p:cNvSpPr/>
          <p:nvPr/>
        </p:nvSpPr>
        <p:spPr>
          <a:xfrm>
            <a:off x="5788075" y="3134750"/>
            <a:ext cx="1540200" cy="69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9"/>
          <p:cNvSpPr txBox="1"/>
          <p:nvPr/>
        </p:nvSpPr>
        <p:spPr>
          <a:xfrm>
            <a:off x="-76203" y="304265"/>
            <a:ext cx="6237900" cy="697800"/>
          </a:xfrm>
          <a:prstGeom prst="rect">
            <a:avLst/>
          </a:prstGeom>
          <a:solidFill>
            <a:srgbClr val="EEFF41"/>
          </a:solid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3500"/>
              <a:buFont typeface="Arial"/>
              <a:buNone/>
            </a:pPr>
            <a:r>
              <a:rPr b="0" i="0" lang="en-GB" sz="3500" u="none" cap="none" strike="noStrike">
                <a:solidFill>
                  <a:schemeClr val="dk1"/>
                </a:solidFill>
                <a:latin typeface="Anton"/>
                <a:ea typeface="Anton"/>
                <a:cs typeface="Anton"/>
                <a:sym typeface="Anton"/>
              </a:rPr>
              <a:t>Páginas con Flexbox:</a:t>
            </a:r>
            <a:endParaRPr b="0" i="0" sz="3500" u="none" cap="none" strike="noStrike">
              <a:solidFill>
                <a:schemeClr val="dk1"/>
              </a:solidFill>
              <a:latin typeface="Anton"/>
              <a:ea typeface="Anton"/>
              <a:cs typeface="Anton"/>
              <a:sym typeface="Anton"/>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4000"/>
              <a:buFont typeface="Arial"/>
              <a:buNone/>
            </a:pPr>
            <a:r>
              <a:t/>
            </a:r>
            <a:endParaRPr b="0" i="0" sz="4000" u="none" cap="none" strike="noStrike">
              <a:solidFill>
                <a:srgbClr val="000000"/>
              </a:solidFill>
              <a:latin typeface="Anton"/>
              <a:ea typeface="Anton"/>
              <a:cs typeface="Anton"/>
              <a:sym typeface="Anton"/>
            </a:endParaRPr>
          </a:p>
        </p:txBody>
      </p:sp>
      <p:sp>
        <p:nvSpPr>
          <p:cNvPr id="763" name="Google Shape;763;p69"/>
          <p:cNvSpPr/>
          <p:nvPr/>
        </p:nvSpPr>
        <p:spPr>
          <a:xfrm>
            <a:off x="5312550" y="145125"/>
            <a:ext cx="1032000" cy="1016100"/>
          </a:xfrm>
          <a:prstGeom prst="ellipse">
            <a:avLst/>
          </a:prstGeom>
          <a:solidFill>
            <a:srgbClr val="FEFEFE"/>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p:txBody>
      </p:sp>
      <p:pic>
        <p:nvPicPr>
          <p:cNvPr id="764" name="Google Shape;764;p69"/>
          <p:cNvPicPr preferRelativeResize="0"/>
          <p:nvPr/>
        </p:nvPicPr>
        <p:blipFill rotWithShape="1">
          <a:blip r:embed="rId4">
            <a:alphaModFix/>
          </a:blip>
          <a:srcRect b="0" l="0" r="0" t="0"/>
          <a:stretch/>
        </p:blipFill>
        <p:spPr>
          <a:xfrm>
            <a:off x="5405371" y="230000"/>
            <a:ext cx="846350" cy="846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7"/>
          <p:cNvSpPr txBox="1"/>
          <p:nvPr/>
        </p:nvSpPr>
        <p:spPr>
          <a:xfrm>
            <a:off x="726050" y="1569350"/>
            <a:ext cx="7944300" cy="124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EFEFE"/>
                </a:highlight>
                <a:latin typeface="Helvetica Neue Light"/>
                <a:ea typeface="Helvetica Neue Light"/>
                <a:cs typeface="Helvetica Neue Light"/>
                <a:sym typeface="Helvetica Neue Light"/>
              </a:rPr>
              <a:t>El bloque de elementos forma la raíz de la clase y siempre irá primero. Solo debes saber que una vez que has definido tu bloque, estarás listo para comenzar a nombrar tus elementos.</a:t>
            </a:r>
            <a:endParaRPr b="0" i="0" sz="2000" u="none" cap="none" strike="noStrike">
              <a:solidFill>
                <a:srgbClr val="000000"/>
              </a:solidFill>
              <a:latin typeface="Helvetica Neue Light"/>
              <a:ea typeface="Helvetica Neue Light"/>
              <a:cs typeface="Helvetica Neue Light"/>
              <a:sym typeface="Helvetica Neue Light"/>
            </a:endParaRPr>
          </a:p>
        </p:txBody>
      </p:sp>
      <p:graphicFrame>
        <p:nvGraphicFramePr>
          <p:cNvPr id="235" name="Google Shape;235;p7"/>
          <p:cNvGraphicFramePr/>
          <p:nvPr/>
        </p:nvGraphicFramePr>
        <p:xfrm>
          <a:off x="1595275" y="2915250"/>
          <a:ext cx="3000000" cy="3000000"/>
        </p:xfrm>
        <a:graphic>
          <a:graphicData uri="http://schemas.openxmlformats.org/drawingml/2006/table">
            <a:tbl>
              <a:tblPr>
                <a:noFill/>
                <a:tableStyleId>{F099493E-0F48-412E-A7EF-0618CDCF8BBE}</a:tableStyleId>
              </a:tblPr>
              <a:tblGrid>
                <a:gridCol w="5686425"/>
              </a:tblGrid>
              <a:tr h="254000">
                <a:tc>
                  <a:txBody>
                    <a:bodyPr/>
                    <a:lstStyle/>
                    <a:p>
                      <a:pPr indent="0" lvl="0" marL="0" marR="0" rtl="0" algn="just">
                        <a:lnSpc>
                          <a:spcPct val="135714"/>
                        </a:lnSpc>
                        <a:spcBef>
                          <a:spcPts val="0"/>
                        </a:spcBef>
                        <a:spcAft>
                          <a:spcPts val="0"/>
                        </a:spcAft>
                        <a:buClr>
                          <a:srgbClr val="000000"/>
                        </a:buClr>
                        <a:buSzPts val="2000"/>
                        <a:buFont typeface="Arial"/>
                        <a:buNone/>
                      </a:pPr>
                      <a:r>
                        <a:rPr lang="en-GB" sz="2000" u="none" cap="none" strike="noStrike">
                          <a:solidFill>
                            <a:srgbClr val="0000FF"/>
                          </a:solidFill>
                          <a:latin typeface="Didact Gothic"/>
                          <a:ea typeface="Didact Gothic"/>
                          <a:cs typeface="Didact Gothic"/>
                          <a:sym typeface="Didact Gothic"/>
                        </a:rPr>
                        <a:t>.</a:t>
                      </a:r>
                      <a:r>
                        <a:rPr lang="en-GB" sz="2000" u="none" cap="none" strike="noStrike">
                          <a:solidFill>
                            <a:srgbClr val="FF0000"/>
                          </a:solidFill>
                          <a:latin typeface="Didact Gothic"/>
                          <a:ea typeface="Didact Gothic"/>
                          <a:cs typeface="Didact Gothic"/>
                          <a:sym typeface="Didact Gothic"/>
                        </a:rPr>
                        <a:t>block__element</a:t>
                      </a:r>
                      <a:r>
                        <a:rPr lang="en-GB" sz="2000" u="none" cap="none" strike="noStrike">
                          <a:solidFill>
                            <a:srgbClr val="0000FF"/>
                          </a:solidFill>
                          <a:latin typeface="Didact Gothic"/>
                          <a:ea typeface="Didact Gothic"/>
                          <a:cs typeface="Didact Gothic"/>
                          <a:sym typeface="Didact Gothic"/>
                        </a:rPr>
                        <a:t> {</a:t>
                      </a:r>
                      <a:endParaRPr sz="2000" u="none" cap="none" strike="noStrike">
                        <a:solidFill>
                          <a:srgbClr val="0000FF"/>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n-GB" sz="2000" u="none" cap="none" strike="noStrike">
                          <a:solidFill>
                            <a:srgbClr val="0000FF"/>
                          </a:solidFill>
                          <a:latin typeface="Didact Gothic"/>
                          <a:ea typeface="Didact Gothic"/>
                          <a:cs typeface="Didact Gothic"/>
                          <a:sym typeface="Didact Gothic"/>
                        </a:rPr>
                        <a:t>    </a:t>
                      </a:r>
                      <a:r>
                        <a:rPr lang="en-GB" sz="2000" u="none" cap="none" strike="noStrike">
                          <a:solidFill>
                            <a:srgbClr val="FF0000"/>
                          </a:solidFill>
                          <a:latin typeface="Didact Gothic"/>
                          <a:ea typeface="Didact Gothic"/>
                          <a:cs typeface="Didact Gothic"/>
                          <a:sym typeface="Didact Gothic"/>
                        </a:rPr>
                        <a:t>background-color</a:t>
                      </a:r>
                      <a:r>
                        <a:rPr lang="en-GB" sz="2000" u="none" cap="none" strike="noStrike">
                          <a:solidFill>
                            <a:srgbClr val="0000FF"/>
                          </a:solidFill>
                          <a:latin typeface="Didact Gothic"/>
                          <a:ea typeface="Didact Gothic"/>
                          <a:cs typeface="Didact Gothic"/>
                          <a:sym typeface="Didact Gothic"/>
                        </a:rPr>
                        <a:t>: #FFFFFF;</a:t>
                      </a:r>
                      <a:endParaRPr sz="2000" u="none" cap="none" strike="noStrike">
                        <a:solidFill>
                          <a:srgbClr val="0000FF"/>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n-GB" sz="2000" u="none" cap="none" strike="noStrike">
                          <a:solidFill>
                            <a:srgbClr val="0000FF"/>
                          </a:solidFill>
                          <a:latin typeface="Didact Gothic"/>
                          <a:ea typeface="Didact Gothic"/>
                          <a:cs typeface="Didact Gothic"/>
                          <a:sym typeface="Didact Gothic"/>
                        </a:rPr>
                        <a:t>}</a:t>
                      </a:r>
                      <a:endParaRPr sz="2000" u="none" cap="none" strike="noStrike">
                        <a:solidFill>
                          <a:srgbClr val="0000FF"/>
                        </a:solidFill>
                        <a:latin typeface="Didact Gothic"/>
                        <a:ea typeface="Didact Gothic"/>
                        <a:cs typeface="Didact Gothic"/>
                        <a:sym typeface="Didact Gothic"/>
                      </a:endParaRPr>
                    </a:p>
                  </a:txBody>
                  <a:tcPr marT="63500" marB="63500" marR="63500" marL="63500">
                    <a:solidFill>
                      <a:srgbClr val="FFF2CC"/>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bl>
          </a:graphicData>
        </a:graphic>
      </p:graphicFrame>
      <p:pic>
        <p:nvPicPr>
          <p:cNvPr id="236" name="Google Shape;236;p7"/>
          <p:cNvPicPr preferRelativeResize="0"/>
          <p:nvPr/>
        </p:nvPicPr>
        <p:blipFill rotWithShape="1">
          <a:blip r:embed="rId3">
            <a:alphaModFix/>
          </a:blip>
          <a:srcRect b="0" l="0" r="0" t="0"/>
          <a:stretch/>
        </p:blipFill>
        <p:spPr>
          <a:xfrm>
            <a:off x="7957463" y="0"/>
            <a:ext cx="1186525" cy="1186525"/>
          </a:xfrm>
          <a:prstGeom prst="rect">
            <a:avLst/>
          </a:prstGeom>
          <a:noFill/>
          <a:ln>
            <a:noFill/>
          </a:ln>
        </p:spPr>
      </p:pic>
      <p:sp>
        <p:nvSpPr>
          <p:cNvPr id="237" name="Google Shape;237;p7"/>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1</a:t>
            </a:r>
            <a:endParaRPr b="0" i="0" sz="3000" u="none" cap="none" strike="noStrike">
              <a:solidFill>
                <a:srgbClr val="000000"/>
              </a:solidFill>
              <a:latin typeface="Anton"/>
              <a:ea typeface="Anton"/>
              <a:cs typeface="Anton"/>
              <a:sym typeface="Anton"/>
            </a:endParaRPr>
          </a:p>
        </p:txBody>
      </p:sp>
      <p:sp>
        <p:nvSpPr>
          <p:cNvPr id="238" name="Google Shape;238;p7"/>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39" name="Google Shape;239;p7"/>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1</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70"/>
          <p:cNvPicPr preferRelativeResize="0"/>
          <p:nvPr/>
        </p:nvPicPr>
        <p:blipFill rotWithShape="1">
          <a:blip r:embed="rId3">
            <a:alphaModFix/>
          </a:blip>
          <a:srcRect b="0" l="0" r="0" t="0"/>
          <a:stretch/>
        </p:blipFill>
        <p:spPr>
          <a:xfrm>
            <a:off x="6991779" y="1233475"/>
            <a:ext cx="1762673" cy="3085650"/>
          </a:xfrm>
          <a:prstGeom prst="rect">
            <a:avLst/>
          </a:prstGeom>
          <a:noFill/>
          <a:ln>
            <a:noFill/>
          </a:ln>
        </p:spPr>
      </p:pic>
      <p:pic>
        <p:nvPicPr>
          <p:cNvPr id="770" name="Google Shape;770;p70"/>
          <p:cNvPicPr preferRelativeResize="0"/>
          <p:nvPr/>
        </p:nvPicPr>
        <p:blipFill rotWithShape="1">
          <a:blip r:embed="rId4">
            <a:alphaModFix/>
          </a:blip>
          <a:srcRect b="0" l="0" r="0" t="0"/>
          <a:stretch/>
        </p:blipFill>
        <p:spPr>
          <a:xfrm>
            <a:off x="4587451" y="1233463"/>
            <a:ext cx="2320096" cy="3085649"/>
          </a:xfrm>
          <a:prstGeom prst="rect">
            <a:avLst/>
          </a:prstGeom>
          <a:noFill/>
          <a:ln>
            <a:noFill/>
          </a:ln>
        </p:spPr>
      </p:pic>
      <p:pic>
        <p:nvPicPr>
          <p:cNvPr id="771" name="Google Shape;771;p70"/>
          <p:cNvPicPr preferRelativeResize="0"/>
          <p:nvPr/>
        </p:nvPicPr>
        <p:blipFill rotWithShape="1">
          <a:blip r:embed="rId5">
            <a:alphaModFix/>
          </a:blip>
          <a:srcRect b="0" l="0" r="0" t="0"/>
          <a:stretch/>
        </p:blipFill>
        <p:spPr>
          <a:xfrm>
            <a:off x="353275" y="2369638"/>
            <a:ext cx="4149948" cy="1949487"/>
          </a:xfrm>
          <a:prstGeom prst="rect">
            <a:avLst/>
          </a:prstGeom>
          <a:noFill/>
          <a:ln>
            <a:noFill/>
          </a:ln>
        </p:spPr>
      </p:pic>
      <p:sp>
        <p:nvSpPr>
          <p:cNvPr id="772" name="Google Shape;772;p70"/>
          <p:cNvSpPr txBox="1"/>
          <p:nvPr/>
        </p:nvSpPr>
        <p:spPr>
          <a:xfrm>
            <a:off x="475725"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  Desktop</a:t>
            </a:r>
            <a:endParaRPr b="0" i="0" sz="1400" u="none" cap="none" strike="noStrike">
              <a:solidFill>
                <a:srgbClr val="000000"/>
              </a:solidFill>
              <a:latin typeface="Arial"/>
              <a:ea typeface="Arial"/>
              <a:cs typeface="Arial"/>
              <a:sym typeface="Arial"/>
            </a:endParaRPr>
          </a:p>
        </p:txBody>
      </p:sp>
      <p:sp>
        <p:nvSpPr>
          <p:cNvPr id="773" name="Google Shape;773;p70"/>
          <p:cNvSpPr txBox="1"/>
          <p:nvPr/>
        </p:nvSpPr>
        <p:spPr>
          <a:xfrm>
            <a:off x="4675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Tablet</a:t>
            </a:r>
            <a:endParaRPr b="0" i="0" sz="1400" u="none" cap="none" strike="noStrike">
              <a:solidFill>
                <a:srgbClr val="000000"/>
              </a:solidFill>
              <a:latin typeface="Arial"/>
              <a:ea typeface="Arial"/>
              <a:cs typeface="Arial"/>
              <a:sym typeface="Arial"/>
            </a:endParaRPr>
          </a:p>
        </p:txBody>
      </p:sp>
      <p:sp>
        <p:nvSpPr>
          <p:cNvPr id="774" name="Google Shape;774;p70"/>
          <p:cNvSpPr txBox="1"/>
          <p:nvPr/>
        </p:nvSpPr>
        <p:spPr>
          <a:xfrm>
            <a:off x="709685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Mobile</a:t>
            </a:r>
            <a:endParaRPr b="0" i="0" sz="1400" u="none" cap="none" strike="noStrike">
              <a:solidFill>
                <a:srgbClr val="000000"/>
              </a:solidFill>
              <a:latin typeface="Arial"/>
              <a:ea typeface="Arial"/>
              <a:cs typeface="Arial"/>
              <a:sym typeface="Arial"/>
            </a:endParaRPr>
          </a:p>
        </p:txBody>
      </p:sp>
      <p:sp>
        <p:nvSpPr>
          <p:cNvPr id="775" name="Google Shape;775;p70"/>
          <p:cNvSpPr txBox="1"/>
          <p:nvPr/>
        </p:nvSpPr>
        <p:spPr>
          <a:xfrm>
            <a:off x="-76203" y="304265"/>
            <a:ext cx="6237900" cy="697800"/>
          </a:xfrm>
          <a:prstGeom prst="rect">
            <a:avLst/>
          </a:prstGeom>
          <a:solidFill>
            <a:schemeClr val="accent6"/>
          </a:solid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3500"/>
              <a:buFont typeface="Arial"/>
              <a:buNone/>
            </a:pPr>
            <a:r>
              <a:rPr b="0" i="0" lang="en-GB" sz="3500" u="none" cap="none" strike="noStrike">
                <a:solidFill>
                  <a:schemeClr val="dk1"/>
                </a:solidFill>
                <a:latin typeface="Anton"/>
                <a:ea typeface="Anton"/>
                <a:cs typeface="Anton"/>
                <a:sym typeface="Anton"/>
              </a:rPr>
              <a:t>Páginas con Flexbox:</a:t>
            </a:r>
            <a:endParaRPr b="0" i="0" sz="3500" u="none" cap="none" strike="noStrike">
              <a:solidFill>
                <a:schemeClr val="dk1"/>
              </a:solidFill>
              <a:latin typeface="Anton"/>
              <a:ea typeface="Anton"/>
              <a:cs typeface="Anton"/>
              <a:sym typeface="Anton"/>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4000"/>
              <a:buFont typeface="Arial"/>
              <a:buNone/>
            </a:pPr>
            <a:r>
              <a:t/>
            </a:r>
            <a:endParaRPr b="0" i="0" sz="4000" u="none" cap="none" strike="noStrike">
              <a:solidFill>
                <a:srgbClr val="000000"/>
              </a:solidFill>
              <a:latin typeface="Anton"/>
              <a:ea typeface="Anton"/>
              <a:cs typeface="Anton"/>
              <a:sym typeface="Anton"/>
            </a:endParaRPr>
          </a:p>
        </p:txBody>
      </p:sp>
      <p:sp>
        <p:nvSpPr>
          <p:cNvPr id="776" name="Google Shape;776;p70"/>
          <p:cNvSpPr/>
          <p:nvPr/>
        </p:nvSpPr>
        <p:spPr>
          <a:xfrm>
            <a:off x="5312550" y="145125"/>
            <a:ext cx="1032000" cy="1016100"/>
          </a:xfrm>
          <a:prstGeom prst="ellipse">
            <a:avLst/>
          </a:prstGeom>
          <a:solidFill>
            <a:srgbClr val="FEFEFE"/>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p:txBody>
      </p:sp>
      <p:pic>
        <p:nvPicPr>
          <p:cNvPr id="777" name="Google Shape;777;p70"/>
          <p:cNvPicPr preferRelativeResize="0"/>
          <p:nvPr/>
        </p:nvPicPr>
        <p:blipFill rotWithShape="1">
          <a:blip r:embed="rId6">
            <a:alphaModFix/>
          </a:blip>
          <a:srcRect b="0" l="0" r="0" t="0"/>
          <a:stretch/>
        </p:blipFill>
        <p:spPr>
          <a:xfrm>
            <a:off x="5405371" y="230000"/>
            <a:ext cx="846350" cy="8463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71"/>
          <p:cNvPicPr preferRelativeResize="0"/>
          <p:nvPr/>
        </p:nvPicPr>
        <p:blipFill rotWithShape="1">
          <a:blip r:embed="rId3">
            <a:alphaModFix/>
          </a:blip>
          <a:srcRect b="0" l="0" r="0" t="0"/>
          <a:stretch/>
        </p:blipFill>
        <p:spPr>
          <a:xfrm>
            <a:off x="874250" y="1213128"/>
            <a:ext cx="7395510" cy="3394575"/>
          </a:xfrm>
          <a:prstGeom prst="rect">
            <a:avLst/>
          </a:prstGeom>
          <a:noFill/>
          <a:ln>
            <a:noFill/>
          </a:ln>
        </p:spPr>
      </p:pic>
      <p:sp>
        <p:nvSpPr>
          <p:cNvPr id="783" name="Google Shape;783;p71"/>
          <p:cNvSpPr/>
          <p:nvPr/>
        </p:nvSpPr>
        <p:spPr>
          <a:xfrm>
            <a:off x="6769950" y="3459025"/>
            <a:ext cx="1540200" cy="69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71"/>
          <p:cNvSpPr txBox="1"/>
          <p:nvPr/>
        </p:nvSpPr>
        <p:spPr>
          <a:xfrm>
            <a:off x="-76203" y="304265"/>
            <a:ext cx="6237900" cy="697800"/>
          </a:xfrm>
          <a:prstGeom prst="rect">
            <a:avLst/>
          </a:prstGeom>
          <a:solidFill>
            <a:schemeClr val="accent6"/>
          </a:solid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3500"/>
              <a:buFont typeface="Arial"/>
              <a:buNone/>
            </a:pPr>
            <a:r>
              <a:rPr b="0" i="0" lang="en-GB" sz="3500" u="none" cap="none" strike="noStrike">
                <a:solidFill>
                  <a:schemeClr val="dk1"/>
                </a:solidFill>
                <a:latin typeface="Anton"/>
                <a:ea typeface="Anton"/>
                <a:cs typeface="Anton"/>
                <a:sym typeface="Anton"/>
              </a:rPr>
              <a:t>Páginas con Flexbox:</a:t>
            </a:r>
            <a:endParaRPr b="0" i="0" sz="3500" u="none" cap="none" strike="noStrike">
              <a:solidFill>
                <a:schemeClr val="dk1"/>
              </a:solidFill>
              <a:latin typeface="Anton"/>
              <a:ea typeface="Anton"/>
              <a:cs typeface="Anton"/>
              <a:sym typeface="Anton"/>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4000"/>
              <a:buFont typeface="Arial"/>
              <a:buNone/>
            </a:pPr>
            <a:r>
              <a:t/>
            </a:r>
            <a:endParaRPr b="0" i="0" sz="4000" u="none" cap="none" strike="noStrike">
              <a:solidFill>
                <a:srgbClr val="000000"/>
              </a:solidFill>
              <a:latin typeface="Anton"/>
              <a:ea typeface="Anton"/>
              <a:cs typeface="Anton"/>
              <a:sym typeface="Anton"/>
            </a:endParaRPr>
          </a:p>
        </p:txBody>
      </p:sp>
      <p:sp>
        <p:nvSpPr>
          <p:cNvPr id="785" name="Google Shape;785;p71"/>
          <p:cNvSpPr/>
          <p:nvPr/>
        </p:nvSpPr>
        <p:spPr>
          <a:xfrm>
            <a:off x="5312550" y="145125"/>
            <a:ext cx="1032000" cy="1016100"/>
          </a:xfrm>
          <a:prstGeom prst="ellipse">
            <a:avLst/>
          </a:prstGeom>
          <a:solidFill>
            <a:srgbClr val="FEFEFE"/>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p:txBody>
      </p:sp>
      <p:pic>
        <p:nvPicPr>
          <p:cNvPr id="786" name="Google Shape;786;p71"/>
          <p:cNvPicPr preferRelativeResize="0"/>
          <p:nvPr/>
        </p:nvPicPr>
        <p:blipFill rotWithShape="1">
          <a:blip r:embed="rId4">
            <a:alphaModFix/>
          </a:blip>
          <a:srcRect b="0" l="0" r="0" t="0"/>
          <a:stretch/>
        </p:blipFill>
        <p:spPr>
          <a:xfrm>
            <a:off x="5405371" y="230000"/>
            <a:ext cx="846350" cy="8463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2"/>
          <p:cNvSpPr txBox="1"/>
          <p:nvPr/>
        </p:nvSpPr>
        <p:spPr>
          <a:xfrm>
            <a:off x="347025"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  Desktop</a:t>
            </a:r>
            <a:endParaRPr b="0" i="0" sz="1400" u="none" cap="none" strike="noStrike">
              <a:solidFill>
                <a:srgbClr val="000000"/>
              </a:solidFill>
              <a:latin typeface="Arial"/>
              <a:ea typeface="Arial"/>
              <a:cs typeface="Arial"/>
              <a:sym typeface="Arial"/>
            </a:endParaRPr>
          </a:p>
        </p:txBody>
      </p:sp>
      <p:sp>
        <p:nvSpPr>
          <p:cNvPr id="792" name="Google Shape;792;p72"/>
          <p:cNvSpPr txBox="1"/>
          <p:nvPr/>
        </p:nvSpPr>
        <p:spPr>
          <a:xfrm>
            <a:off x="4675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Tablet</a:t>
            </a:r>
            <a:endParaRPr b="0" i="0" sz="1400" u="none" cap="none" strike="noStrike">
              <a:solidFill>
                <a:srgbClr val="000000"/>
              </a:solidFill>
              <a:latin typeface="Arial"/>
              <a:ea typeface="Arial"/>
              <a:cs typeface="Arial"/>
              <a:sym typeface="Arial"/>
            </a:endParaRPr>
          </a:p>
        </p:txBody>
      </p:sp>
      <p:sp>
        <p:nvSpPr>
          <p:cNvPr id="793" name="Google Shape;793;p72"/>
          <p:cNvSpPr txBox="1"/>
          <p:nvPr/>
        </p:nvSpPr>
        <p:spPr>
          <a:xfrm>
            <a:off x="709685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Mobile</a:t>
            </a:r>
            <a:endParaRPr b="0" i="0" sz="1400" u="none" cap="none" strike="noStrike">
              <a:solidFill>
                <a:srgbClr val="000000"/>
              </a:solidFill>
              <a:latin typeface="Arial"/>
              <a:ea typeface="Arial"/>
              <a:cs typeface="Arial"/>
              <a:sym typeface="Arial"/>
            </a:endParaRPr>
          </a:p>
        </p:txBody>
      </p:sp>
      <p:pic>
        <p:nvPicPr>
          <p:cNvPr id="794" name="Google Shape;794;p72"/>
          <p:cNvPicPr preferRelativeResize="0"/>
          <p:nvPr/>
        </p:nvPicPr>
        <p:blipFill rotWithShape="1">
          <a:blip r:embed="rId3">
            <a:alphaModFix/>
          </a:blip>
          <a:srcRect b="0" l="0" r="0" t="0"/>
          <a:stretch/>
        </p:blipFill>
        <p:spPr>
          <a:xfrm>
            <a:off x="347025" y="2245725"/>
            <a:ext cx="4210350" cy="2005990"/>
          </a:xfrm>
          <a:prstGeom prst="rect">
            <a:avLst/>
          </a:prstGeom>
          <a:noFill/>
          <a:ln>
            <a:noFill/>
          </a:ln>
        </p:spPr>
      </p:pic>
      <p:pic>
        <p:nvPicPr>
          <p:cNvPr id="795" name="Google Shape;795;p72"/>
          <p:cNvPicPr preferRelativeResize="0"/>
          <p:nvPr/>
        </p:nvPicPr>
        <p:blipFill rotWithShape="1">
          <a:blip r:embed="rId4">
            <a:alphaModFix/>
          </a:blip>
          <a:srcRect b="0" l="0" r="0" t="0"/>
          <a:stretch/>
        </p:blipFill>
        <p:spPr>
          <a:xfrm>
            <a:off x="4668500" y="1319000"/>
            <a:ext cx="2320100" cy="2932727"/>
          </a:xfrm>
          <a:prstGeom prst="rect">
            <a:avLst/>
          </a:prstGeom>
          <a:noFill/>
          <a:ln>
            <a:noFill/>
          </a:ln>
        </p:spPr>
      </p:pic>
      <p:pic>
        <p:nvPicPr>
          <p:cNvPr id="796" name="Google Shape;796;p72"/>
          <p:cNvPicPr preferRelativeResize="0"/>
          <p:nvPr/>
        </p:nvPicPr>
        <p:blipFill rotWithShape="1">
          <a:blip r:embed="rId5">
            <a:alphaModFix/>
          </a:blip>
          <a:srcRect b="0" l="0" r="0" t="0"/>
          <a:stretch/>
        </p:blipFill>
        <p:spPr>
          <a:xfrm>
            <a:off x="7099733" y="1319000"/>
            <a:ext cx="1724018" cy="2932725"/>
          </a:xfrm>
          <a:prstGeom prst="rect">
            <a:avLst/>
          </a:prstGeom>
          <a:noFill/>
          <a:ln>
            <a:noFill/>
          </a:ln>
        </p:spPr>
      </p:pic>
      <p:sp>
        <p:nvSpPr>
          <p:cNvPr id="797" name="Google Shape;797;p72"/>
          <p:cNvSpPr txBox="1"/>
          <p:nvPr/>
        </p:nvSpPr>
        <p:spPr>
          <a:xfrm>
            <a:off x="-76203" y="304265"/>
            <a:ext cx="6237900" cy="697800"/>
          </a:xfrm>
          <a:prstGeom prst="rect">
            <a:avLst/>
          </a:prstGeom>
          <a:solidFill>
            <a:schemeClr val="accent6"/>
          </a:solid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3500"/>
              <a:buFont typeface="Arial"/>
              <a:buNone/>
            </a:pPr>
            <a:r>
              <a:rPr b="0" i="0" lang="en-GB" sz="3500" u="none" cap="none" strike="noStrike">
                <a:solidFill>
                  <a:schemeClr val="dk1"/>
                </a:solidFill>
                <a:latin typeface="Anton"/>
                <a:ea typeface="Anton"/>
                <a:cs typeface="Anton"/>
                <a:sym typeface="Anton"/>
              </a:rPr>
              <a:t>Páginas con Flexbox:</a:t>
            </a:r>
            <a:endParaRPr b="0" i="0" sz="3500" u="none" cap="none" strike="noStrike">
              <a:solidFill>
                <a:schemeClr val="dk1"/>
              </a:solidFill>
              <a:latin typeface="Anton"/>
              <a:ea typeface="Anton"/>
              <a:cs typeface="Anton"/>
              <a:sym typeface="Anton"/>
            </a:endParaRPr>
          </a:p>
          <a:p>
            <a:pPr indent="4572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4000"/>
              <a:buFont typeface="Arial"/>
              <a:buNone/>
            </a:pPr>
            <a:r>
              <a:t/>
            </a:r>
            <a:endParaRPr b="0" i="0" sz="4000" u="none" cap="none" strike="noStrike">
              <a:solidFill>
                <a:srgbClr val="000000"/>
              </a:solidFill>
              <a:latin typeface="Anton"/>
              <a:ea typeface="Anton"/>
              <a:cs typeface="Anton"/>
              <a:sym typeface="Anton"/>
            </a:endParaRPr>
          </a:p>
        </p:txBody>
      </p:sp>
      <p:sp>
        <p:nvSpPr>
          <p:cNvPr id="798" name="Google Shape;798;p72"/>
          <p:cNvSpPr/>
          <p:nvPr/>
        </p:nvSpPr>
        <p:spPr>
          <a:xfrm>
            <a:off x="5312550" y="145125"/>
            <a:ext cx="1032000" cy="1016100"/>
          </a:xfrm>
          <a:prstGeom prst="ellipse">
            <a:avLst/>
          </a:prstGeom>
          <a:solidFill>
            <a:srgbClr val="FEFEFE"/>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p:txBody>
      </p:sp>
      <p:pic>
        <p:nvPicPr>
          <p:cNvPr id="799" name="Google Shape;799;p72"/>
          <p:cNvPicPr preferRelativeResize="0"/>
          <p:nvPr/>
        </p:nvPicPr>
        <p:blipFill rotWithShape="1">
          <a:blip r:embed="rId6">
            <a:alphaModFix/>
          </a:blip>
          <a:srcRect b="0" l="0" r="0" t="0"/>
          <a:stretch/>
        </p:blipFill>
        <p:spPr>
          <a:xfrm>
            <a:off x="5405371" y="230000"/>
            <a:ext cx="846350" cy="8463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73"/>
          <p:cNvPicPr preferRelativeResize="0"/>
          <p:nvPr/>
        </p:nvPicPr>
        <p:blipFill rotWithShape="1">
          <a:blip r:embed="rId3">
            <a:alphaModFix/>
          </a:blip>
          <a:srcRect b="0" l="0" r="0" t="0"/>
          <a:stretch/>
        </p:blipFill>
        <p:spPr>
          <a:xfrm>
            <a:off x="132675" y="1346225"/>
            <a:ext cx="7307027" cy="3391324"/>
          </a:xfrm>
          <a:prstGeom prst="rect">
            <a:avLst/>
          </a:prstGeom>
          <a:noFill/>
          <a:ln>
            <a:noFill/>
          </a:ln>
        </p:spPr>
      </p:pic>
      <p:sp>
        <p:nvSpPr>
          <p:cNvPr id="805" name="Google Shape;805;p73"/>
          <p:cNvSpPr/>
          <p:nvPr/>
        </p:nvSpPr>
        <p:spPr>
          <a:xfrm>
            <a:off x="5734050" y="3092225"/>
            <a:ext cx="1603500" cy="147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3"/>
          <p:cNvSpPr txBox="1"/>
          <p:nvPr/>
        </p:nvSpPr>
        <p:spPr>
          <a:xfrm>
            <a:off x="-76203" y="304265"/>
            <a:ext cx="6237900" cy="697800"/>
          </a:xfrm>
          <a:prstGeom prst="rect">
            <a:avLst/>
          </a:prstGeom>
          <a:solidFill>
            <a:schemeClr val="accent6"/>
          </a:solid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3500"/>
              <a:buFont typeface="Arial"/>
              <a:buNone/>
            </a:pPr>
            <a:r>
              <a:rPr b="0" i="0" lang="en-GB" sz="3500" u="none" cap="none" strike="noStrike">
                <a:solidFill>
                  <a:srgbClr val="000000"/>
                </a:solidFill>
                <a:latin typeface="Anton"/>
                <a:ea typeface="Anton"/>
                <a:cs typeface="Anton"/>
                <a:sym typeface="Anton"/>
              </a:rPr>
              <a:t>Páginas con </a:t>
            </a:r>
            <a:r>
              <a:rPr b="0" i="0" lang="en-GB" sz="3500" u="none" cap="none" strike="noStrike">
                <a:solidFill>
                  <a:schemeClr val="dk1"/>
                </a:solidFill>
                <a:latin typeface="Anton"/>
                <a:ea typeface="Anton"/>
                <a:cs typeface="Anton"/>
                <a:sym typeface="Anton"/>
              </a:rPr>
              <a:t>Flexbox:</a:t>
            </a:r>
            <a:endParaRPr b="0" i="0" sz="35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4000"/>
              <a:buFont typeface="Arial"/>
              <a:buNone/>
            </a:pPr>
            <a:r>
              <a:t/>
            </a:r>
            <a:endParaRPr b="0" i="0" sz="4000" u="none" cap="none" strike="noStrike">
              <a:solidFill>
                <a:srgbClr val="000000"/>
              </a:solidFill>
              <a:latin typeface="Anton"/>
              <a:ea typeface="Anton"/>
              <a:cs typeface="Anton"/>
              <a:sym typeface="Anton"/>
            </a:endParaRPr>
          </a:p>
        </p:txBody>
      </p:sp>
      <p:sp>
        <p:nvSpPr>
          <p:cNvPr id="807" name="Google Shape;807;p73"/>
          <p:cNvSpPr/>
          <p:nvPr/>
        </p:nvSpPr>
        <p:spPr>
          <a:xfrm>
            <a:off x="5312550" y="145125"/>
            <a:ext cx="1032000" cy="1016100"/>
          </a:xfrm>
          <a:prstGeom prst="ellipse">
            <a:avLst/>
          </a:prstGeom>
          <a:solidFill>
            <a:srgbClr val="FEFEFE"/>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p:txBody>
      </p:sp>
      <p:pic>
        <p:nvPicPr>
          <p:cNvPr id="808" name="Google Shape;808;p73"/>
          <p:cNvPicPr preferRelativeResize="0"/>
          <p:nvPr/>
        </p:nvPicPr>
        <p:blipFill rotWithShape="1">
          <a:blip r:embed="rId4">
            <a:alphaModFix/>
          </a:blip>
          <a:srcRect b="0" l="0" r="0" t="0"/>
          <a:stretch/>
        </p:blipFill>
        <p:spPr>
          <a:xfrm>
            <a:off x="5405371" y="230000"/>
            <a:ext cx="846350" cy="8463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812" name="Shape 812"/>
        <p:cNvGrpSpPr/>
        <p:nvPr/>
      </p:nvGrpSpPr>
      <p:grpSpPr>
        <a:xfrm>
          <a:off x="0" y="0"/>
          <a:ext cx="0" cy="0"/>
          <a:chOff x="0" y="0"/>
          <a:chExt cx="0" cy="0"/>
        </a:xfrm>
      </p:grpSpPr>
      <p:sp>
        <p:nvSpPr>
          <p:cNvPr id="813" name="Google Shape;813;p74"/>
          <p:cNvSpPr txBox="1"/>
          <p:nvPr/>
        </p:nvSpPr>
        <p:spPr>
          <a:xfrm>
            <a:off x="1348200" y="2077200"/>
            <a:ext cx="6447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PROPIEDADES DE PADRES E HIJOS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5"/>
          <p:cNvSpPr txBox="1"/>
          <p:nvPr/>
        </p:nvSpPr>
        <p:spPr>
          <a:xfrm>
            <a:off x="1902900" y="1630175"/>
            <a:ext cx="7095900" cy="2781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1" lang="en-GB" sz="1800" u="none" cap="none" strike="noStrike">
                <a:solidFill>
                  <a:srgbClr val="000000"/>
                </a:solidFill>
                <a:latin typeface="Helvetica Neue Light"/>
                <a:ea typeface="Helvetica Neue Light"/>
                <a:cs typeface="Helvetica Neue Light"/>
                <a:sym typeface="Helvetica Neue Light"/>
              </a:rPr>
              <a:t>Flex </a:t>
            </a:r>
            <a:r>
              <a:rPr b="0" i="0" lang="en-GB" sz="1800" u="none" cap="none" strike="noStrike">
                <a:solidFill>
                  <a:srgbClr val="000000"/>
                </a:solidFill>
                <a:latin typeface="Helvetica Neue Light"/>
                <a:ea typeface="Helvetica Neue Light"/>
                <a:cs typeface="Helvetica Neue Light"/>
                <a:sym typeface="Helvetica Neue Light"/>
              </a:rPr>
              <a:t>(el que inicia): indicará que sus hijos serán “flexibles”.</a:t>
            </a:r>
            <a:endParaRPr b="0" i="1"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Elegir dirección vertical u horizontal.</a:t>
            </a:r>
            <a:endParaRPr b="0" i="1"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¿Se hará multilínea cuando llegue al limite?</a:t>
            </a:r>
            <a:endParaRPr b="0" i="1"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Abreviación de propiedades.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Alinear horizontalmente a los hijos si el padre es “fila” o verticalmente si el padre es “columna”.</a:t>
            </a:r>
            <a:endParaRPr b="0" i="1"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Alinear verticalmente a los hijos (si el padre es “columna”).</a:t>
            </a:r>
            <a:endParaRPr b="0" i="1"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Alinear verticalmente a los hijos cuando son multilínea.</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819" name="Google Shape;819;p75"/>
          <p:cNvSpPr txBox="1"/>
          <p:nvPr/>
        </p:nvSpPr>
        <p:spPr>
          <a:xfrm>
            <a:off x="0" y="284350"/>
            <a:ext cx="9144000" cy="475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3500"/>
              <a:buFont typeface="Arial"/>
              <a:buNone/>
            </a:pPr>
            <a:r>
              <a:rPr b="0" i="1" lang="en-GB" sz="3500" u="none" cap="none" strike="noStrike">
                <a:solidFill>
                  <a:srgbClr val="000000"/>
                </a:solidFill>
                <a:latin typeface="Anton"/>
                <a:ea typeface="Anton"/>
                <a:cs typeface="Anton"/>
                <a:sym typeface="Anton"/>
              </a:rPr>
              <a:t>Propiedades para aplicar en el contenedor flexible (el padre)</a:t>
            </a:r>
            <a:endParaRPr b="0" i="1" sz="3500" u="none" cap="none" strike="noStrike">
              <a:solidFill>
                <a:srgbClr val="000000"/>
              </a:solidFill>
              <a:latin typeface="Anton"/>
              <a:ea typeface="Anton"/>
              <a:cs typeface="Anton"/>
              <a:sym typeface="Anton"/>
            </a:endParaRPr>
          </a:p>
        </p:txBody>
      </p:sp>
      <p:sp>
        <p:nvSpPr>
          <p:cNvPr id="820" name="Google Shape;820;p75"/>
          <p:cNvSpPr/>
          <p:nvPr/>
        </p:nvSpPr>
        <p:spPr>
          <a:xfrm>
            <a:off x="-551100" y="1756475"/>
            <a:ext cx="2446800" cy="274200"/>
          </a:xfrm>
          <a:prstGeom prst="roundRect">
            <a:avLst>
              <a:gd fmla="val 16667" name="adj"/>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display</a:t>
            </a:r>
            <a:endParaRPr b="1" i="0" sz="1800" u="none" cap="none" strike="noStrike">
              <a:solidFill>
                <a:srgbClr val="000000"/>
              </a:solidFill>
              <a:latin typeface="Helvetica Neue"/>
              <a:ea typeface="Helvetica Neue"/>
              <a:cs typeface="Helvetica Neue"/>
              <a:sym typeface="Helvetica Neue"/>
            </a:endParaRPr>
          </a:p>
        </p:txBody>
      </p:sp>
      <p:sp>
        <p:nvSpPr>
          <p:cNvPr id="821" name="Google Shape;821;p75"/>
          <p:cNvSpPr/>
          <p:nvPr/>
        </p:nvSpPr>
        <p:spPr>
          <a:xfrm>
            <a:off x="-551150" y="2144950"/>
            <a:ext cx="2446800" cy="274200"/>
          </a:xfrm>
          <a:prstGeom prst="roundRect">
            <a:avLst>
              <a:gd fmla="val 16667" name="adj"/>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flex-direction</a:t>
            </a:r>
            <a:endParaRPr b="1" i="0" sz="1800" u="none" cap="none" strike="noStrike">
              <a:solidFill>
                <a:srgbClr val="000000"/>
              </a:solidFill>
              <a:latin typeface="Helvetica Neue"/>
              <a:ea typeface="Helvetica Neue"/>
              <a:cs typeface="Helvetica Neue"/>
              <a:sym typeface="Helvetica Neue"/>
            </a:endParaRPr>
          </a:p>
        </p:txBody>
      </p:sp>
      <p:sp>
        <p:nvSpPr>
          <p:cNvPr id="822" name="Google Shape;822;p75"/>
          <p:cNvSpPr/>
          <p:nvPr/>
        </p:nvSpPr>
        <p:spPr>
          <a:xfrm>
            <a:off x="-543900" y="2533400"/>
            <a:ext cx="2446800" cy="274200"/>
          </a:xfrm>
          <a:prstGeom prst="roundRect">
            <a:avLst>
              <a:gd fmla="val 16667" name="adj"/>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flex-wrap</a:t>
            </a:r>
            <a:endParaRPr b="1" i="0" sz="1800" u="none" cap="none" strike="noStrike">
              <a:solidFill>
                <a:srgbClr val="000000"/>
              </a:solidFill>
              <a:latin typeface="Helvetica Neue"/>
              <a:ea typeface="Helvetica Neue"/>
              <a:cs typeface="Helvetica Neue"/>
              <a:sym typeface="Helvetica Neue"/>
            </a:endParaRPr>
          </a:p>
        </p:txBody>
      </p:sp>
      <p:sp>
        <p:nvSpPr>
          <p:cNvPr id="823" name="Google Shape;823;p75"/>
          <p:cNvSpPr/>
          <p:nvPr/>
        </p:nvSpPr>
        <p:spPr>
          <a:xfrm>
            <a:off x="-543900" y="2959925"/>
            <a:ext cx="2446800" cy="274200"/>
          </a:xfrm>
          <a:prstGeom prst="roundRect">
            <a:avLst>
              <a:gd fmla="val 16667" name="adj"/>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flex-flow</a:t>
            </a:r>
            <a:endParaRPr b="1" i="0" sz="1800" u="none" cap="none" strike="noStrike">
              <a:solidFill>
                <a:srgbClr val="000000"/>
              </a:solidFill>
              <a:latin typeface="Helvetica Neue"/>
              <a:ea typeface="Helvetica Neue"/>
              <a:cs typeface="Helvetica Neue"/>
              <a:sym typeface="Helvetica Neue"/>
            </a:endParaRPr>
          </a:p>
        </p:txBody>
      </p:sp>
      <p:sp>
        <p:nvSpPr>
          <p:cNvPr id="824" name="Google Shape;824;p75"/>
          <p:cNvSpPr/>
          <p:nvPr/>
        </p:nvSpPr>
        <p:spPr>
          <a:xfrm>
            <a:off x="-551150" y="3348400"/>
            <a:ext cx="2446800" cy="274200"/>
          </a:xfrm>
          <a:prstGeom prst="roundRect">
            <a:avLst>
              <a:gd fmla="val 16667" name="adj"/>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justify-content</a:t>
            </a:r>
            <a:endParaRPr b="1" i="0" sz="1800" u="none" cap="none" strike="noStrike">
              <a:solidFill>
                <a:srgbClr val="000000"/>
              </a:solidFill>
              <a:latin typeface="Helvetica Neue"/>
              <a:ea typeface="Helvetica Neue"/>
              <a:cs typeface="Helvetica Neue"/>
              <a:sym typeface="Helvetica Neue"/>
            </a:endParaRPr>
          </a:p>
        </p:txBody>
      </p:sp>
      <p:sp>
        <p:nvSpPr>
          <p:cNvPr id="825" name="Google Shape;825;p75"/>
          <p:cNvSpPr/>
          <p:nvPr/>
        </p:nvSpPr>
        <p:spPr>
          <a:xfrm>
            <a:off x="-551150" y="4163400"/>
            <a:ext cx="2446800" cy="274200"/>
          </a:xfrm>
          <a:prstGeom prst="roundRect">
            <a:avLst>
              <a:gd fmla="val 16667" name="adj"/>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align-items</a:t>
            </a:r>
            <a:endParaRPr b="1" i="0" sz="1800" u="none" cap="none" strike="noStrike">
              <a:solidFill>
                <a:srgbClr val="000000"/>
              </a:solidFill>
              <a:latin typeface="Helvetica Neue"/>
              <a:ea typeface="Helvetica Neue"/>
              <a:cs typeface="Helvetica Neue"/>
              <a:sym typeface="Helvetica Neue"/>
            </a:endParaRPr>
          </a:p>
        </p:txBody>
      </p:sp>
      <p:sp>
        <p:nvSpPr>
          <p:cNvPr id="826" name="Google Shape;826;p75"/>
          <p:cNvSpPr/>
          <p:nvPr/>
        </p:nvSpPr>
        <p:spPr>
          <a:xfrm>
            <a:off x="-551150" y="4589975"/>
            <a:ext cx="2454000" cy="274200"/>
          </a:xfrm>
          <a:prstGeom prst="roundRect">
            <a:avLst>
              <a:gd fmla="val 16667" name="adj"/>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Helvetica Neue"/>
                <a:ea typeface="Helvetica Neue"/>
                <a:cs typeface="Helvetica Neue"/>
                <a:sym typeface="Helvetica Neue"/>
              </a:rPr>
              <a:t>align-content</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6"/>
          <p:cNvSpPr txBox="1"/>
          <p:nvPr/>
        </p:nvSpPr>
        <p:spPr>
          <a:xfrm>
            <a:off x="1009200" y="3731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n-GB" sz="4000" u="none" cap="none" strike="noStrike">
                <a:solidFill>
                  <a:srgbClr val="000000"/>
                </a:solidFill>
                <a:latin typeface="Anton"/>
                <a:ea typeface="Anton"/>
                <a:cs typeface="Anton"/>
                <a:sym typeface="Anton"/>
              </a:rPr>
              <a:t>PROPIEDADES DEL PADRE</a:t>
            </a:r>
            <a:endParaRPr b="0" i="1" sz="4000" u="none" cap="none" strike="noStrike">
              <a:solidFill>
                <a:srgbClr val="000000"/>
              </a:solidFill>
              <a:latin typeface="Anton"/>
              <a:ea typeface="Anton"/>
              <a:cs typeface="Anton"/>
              <a:sym typeface="Anton"/>
            </a:endParaRPr>
          </a:p>
        </p:txBody>
      </p:sp>
      <p:sp>
        <p:nvSpPr>
          <p:cNvPr id="832" name="Google Shape;832;p76"/>
          <p:cNvSpPr/>
          <p:nvPr/>
        </p:nvSpPr>
        <p:spPr>
          <a:xfrm>
            <a:off x="3123625" y="1543050"/>
            <a:ext cx="4883400" cy="2057400"/>
          </a:xfrm>
          <a:prstGeom prst="rect">
            <a:avLst/>
          </a:prstGeom>
          <a:solidFill>
            <a:srgbClr val="FCB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76"/>
          <p:cNvSpPr/>
          <p:nvPr/>
        </p:nvSpPr>
        <p:spPr>
          <a:xfrm>
            <a:off x="3456600" y="1828850"/>
            <a:ext cx="1115400" cy="11154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76"/>
          <p:cNvSpPr/>
          <p:nvPr/>
        </p:nvSpPr>
        <p:spPr>
          <a:xfrm>
            <a:off x="5007625" y="1828850"/>
            <a:ext cx="1115400" cy="11154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6"/>
          <p:cNvSpPr/>
          <p:nvPr/>
        </p:nvSpPr>
        <p:spPr>
          <a:xfrm>
            <a:off x="6558650" y="1828850"/>
            <a:ext cx="1115400" cy="11154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6" name="Google Shape;836;p76"/>
          <p:cNvCxnSpPr>
            <a:stCxn id="833" idx="2"/>
          </p:cNvCxnSpPr>
          <p:nvPr/>
        </p:nvCxnSpPr>
        <p:spPr>
          <a:xfrm>
            <a:off x="4014300" y="2944250"/>
            <a:ext cx="1575600" cy="1320000"/>
          </a:xfrm>
          <a:prstGeom prst="straightConnector1">
            <a:avLst/>
          </a:prstGeom>
          <a:noFill/>
          <a:ln cap="flat" cmpd="sng" w="28575">
            <a:solidFill>
              <a:schemeClr val="accent6"/>
            </a:solidFill>
            <a:prstDash val="solid"/>
            <a:round/>
            <a:headEnd len="sm" w="sm" type="none"/>
            <a:tailEnd len="sm" w="sm" type="none"/>
          </a:ln>
        </p:spPr>
      </p:cxnSp>
      <p:cxnSp>
        <p:nvCxnSpPr>
          <p:cNvPr id="837" name="Google Shape;837;p76"/>
          <p:cNvCxnSpPr>
            <a:stCxn id="834" idx="2"/>
          </p:cNvCxnSpPr>
          <p:nvPr/>
        </p:nvCxnSpPr>
        <p:spPr>
          <a:xfrm>
            <a:off x="5565325" y="2944250"/>
            <a:ext cx="251700" cy="1344900"/>
          </a:xfrm>
          <a:prstGeom prst="straightConnector1">
            <a:avLst/>
          </a:prstGeom>
          <a:noFill/>
          <a:ln cap="flat" cmpd="sng" w="28575">
            <a:solidFill>
              <a:schemeClr val="accent6"/>
            </a:solidFill>
            <a:prstDash val="solid"/>
            <a:round/>
            <a:headEnd len="sm" w="sm" type="none"/>
            <a:tailEnd len="sm" w="sm" type="none"/>
          </a:ln>
        </p:spPr>
      </p:cxnSp>
      <p:cxnSp>
        <p:nvCxnSpPr>
          <p:cNvPr id="838" name="Google Shape;838;p76"/>
          <p:cNvCxnSpPr>
            <a:stCxn id="835" idx="2"/>
          </p:cNvCxnSpPr>
          <p:nvPr/>
        </p:nvCxnSpPr>
        <p:spPr>
          <a:xfrm flipH="1">
            <a:off x="6044450" y="2944250"/>
            <a:ext cx="1071900" cy="1320000"/>
          </a:xfrm>
          <a:prstGeom prst="straightConnector1">
            <a:avLst/>
          </a:prstGeom>
          <a:noFill/>
          <a:ln cap="flat" cmpd="sng" w="28575">
            <a:solidFill>
              <a:schemeClr val="accent6"/>
            </a:solidFill>
            <a:prstDash val="solid"/>
            <a:round/>
            <a:headEnd len="sm" w="sm" type="none"/>
            <a:tailEnd len="sm" w="sm" type="none"/>
          </a:ln>
        </p:spPr>
      </p:cxnSp>
      <p:sp>
        <p:nvSpPr>
          <p:cNvPr id="839" name="Google Shape;839;p76"/>
          <p:cNvSpPr txBox="1"/>
          <p:nvPr/>
        </p:nvSpPr>
        <p:spPr>
          <a:xfrm>
            <a:off x="5269050" y="4197925"/>
            <a:ext cx="1400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a:ea typeface="Helvetica Neue"/>
                <a:cs typeface="Helvetica Neue"/>
                <a:sym typeface="Helvetica Neue"/>
              </a:rPr>
              <a:t>flex items</a:t>
            </a:r>
            <a:endParaRPr b="0" i="0" sz="1800" u="none" cap="none" strike="noStrike">
              <a:solidFill>
                <a:srgbClr val="000000"/>
              </a:solidFill>
              <a:latin typeface="Helvetica Neue"/>
              <a:ea typeface="Helvetica Neue"/>
              <a:cs typeface="Helvetica Neue"/>
              <a:sym typeface="Helvetica Neue"/>
            </a:endParaRPr>
          </a:p>
        </p:txBody>
      </p:sp>
      <p:cxnSp>
        <p:nvCxnSpPr>
          <p:cNvPr id="840" name="Google Shape;840;p76"/>
          <p:cNvCxnSpPr>
            <a:stCxn id="832" idx="1"/>
          </p:cNvCxnSpPr>
          <p:nvPr/>
        </p:nvCxnSpPr>
        <p:spPr>
          <a:xfrm rot="10800000">
            <a:off x="2183125" y="2571750"/>
            <a:ext cx="940500" cy="0"/>
          </a:xfrm>
          <a:prstGeom prst="straightConnector1">
            <a:avLst/>
          </a:prstGeom>
          <a:noFill/>
          <a:ln cap="flat" cmpd="sng" w="28575">
            <a:solidFill>
              <a:srgbClr val="FCB6E8"/>
            </a:solidFill>
            <a:prstDash val="solid"/>
            <a:round/>
            <a:headEnd len="sm" w="sm" type="none"/>
            <a:tailEnd len="sm" w="sm" type="none"/>
          </a:ln>
        </p:spPr>
      </p:cxnSp>
      <p:sp>
        <p:nvSpPr>
          <p:cNvPr id="841" name="Google Shape;841;p76"/>
          <p:cNvSpPr txBox="1"/>
          <p:nvPr/>
        </p:nvSpPr>
        <p:spPr>
          <a:xfrm>
            <a:off x="663325" y="2340900"/>
            <a:ext cx="1660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a:ea typeface="Helvetica Neue"/>
                <a:cs typeface="Helvetica Neue"/>
                <a:sym typeface="Helvetica Neue"/>
              </a:rPr>
              <a:t>flex container</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7"/>
          <p:cNvSpPr txBox="1"/>
          <p:nvPr/>
        </p:nvSpPr>
        <p:spPr>
          <a:xfrm>
            <a:off x="1453047" y="3633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¿CÓMO EMPEZAMOS?</a:t>
            </a:r>
            <a:endParaRPr b="0" i="1" sz="4000" u="none" cap="none" strike="noStrike">
              <a:solidFill>
                <a:srgbClr val="000000"/>
              </a:solidFill>
              <a:latin typeface="Anton"/>
              <a:ea typeface="Anton"/>
              <a:cs typeface="Anton"/>
              <a:sym typeface="Anton"/>
            </a:endParaRPr>
          </a:p>
        </p:txBody>
      </p:sp>
      <p:sp>
        <p:nvSpPr>
          <p:cNvPr id="847" name="Google Shape;847;p77"/>
          <p:cNvSpPr txBox="1"/>
          <p:nvPr/>
        </p:nvSpPr>
        <p:spPr>
          <a:xfrm>
            <a:off x="581300" y="1526475"/>
            <a:ext cx="8042100" cy="84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900"/>
              <a:buFont typeface="Arial"/>
              <a:buNone/>
            </a:pPr>
            <a:r>
              <a:rPr b="0" i="0" lang="en-GB" sz="1900" u="none" cap="none" strike="noStrike">
                <a:solidFill>
                  <a:srgbClr val="24292E"/>
                </a:solidFill>
                <a:latin typeface="Helvetica Neue Light"/>
                <a:ea typeface="Helvetica Neue Light"/>
                <a:cs typeface="Helvetica Neue Light"/>
                <a:sym typeface="Helvetica Neue Light"/>
              </a:rPr>
              <a:t>👉 Lo primero que debemos hacer es establecer la propiedad display con el valor flex en el elemento padre.</a:t>
            </a:r>
            <a:br>
              <a:rPr b="0" i="0" lang="en-GB" sz="1900" u="none" cap="none" strike="noStrike">
                <a:solidFill>
                  <a:srgbClr val="24292E"/>
                </a:solidFill>
                <a:latin typeface="Helvetica Neue Light"/>
                <a:ea typeface="Helvetica Neue Light"/>
                <a:cs typeface="Helvetica Neue Light"/>
                <a:sym typeface="Helvetica Neue Light"/>
              </a:rPr>
            </a:br>
            <a:endParaRPr b="0" i="0" sz="1900" u="none" cap="none" strike="noStrike">
              <a:solidFill>
                <a:srgbClr val="24292E"/>
              </a:solidFill>
              <a:latin typeface="Helvetica Neue Light"/>
              <a:ea typeface="Helvetica Neue Light"/>
              <a:cs typeface="Helvetica Neue Light"/>
              <a:sym typeface="Helvetica Neue Light"/>
            </a:endParaRPr>
          </a:p>
        </p:txBody>
      </p:sp>
      <p:sp>
        <p:nvSpPr>
          <p:cNvPr id="848" name="Google Shape;848;p77"/>
          <p:cNvSpPr txBox="1"/>
          <p:nvPr/>
        </p:nvSpPr>
        <p:spPr>
          <a:xfrm>
            <a:off x="2504150" y="2571750"/>
            <a:ext cx="4277400" cy="1611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n-GB" sz="1800" u="none" cap="none" strike="noStrike">
                <a:solidFill>
                  <a:srgbClr val="800000"/>
                </a:solidFill>
                <a:latin typeface="Consolas"/>
                <a:ea typeface="Consolas"/>
                <a:cs typeface="Consolas"/>
                <a:sym typeface="Consolas"/>
              </a:rPr>
              <a:t>.padre-flex</a:t>
            </a:r>
            <a:r>
              <a:rPr b="0" i="0" lang="en-GB"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n-GB" sz="1800" u="none" cap="none" strike="noStrike">
                <a:solidFill>
                  <a:srgbClr val="000000"/>
                </a:solidFill>
                <a:latin typeface="Consolas"/>
                <a:ea typeface="Consolas"/>
                <a:cs typeface="Consolas"/>
                <a:sym typeface="Consolas"/>
              </a:rPr>
              <a:t>  </a:t>
            </a:r>
            <a:r>
              <a:rPr b="0" i="0" lang="en-GB" sz="1800" u="none" cap="none" strike="noStrike">
                <a:solidFill>
                  <a:srgbClr val="FF0000"/>
                </a:solidFill>
                <a:latin typeface="Consolas"/>
                <a:ea typeface="Consolas"/>
                <a:cs typeface="Consolas"/>
                <a:sym typeface="Consolas"/>
              </a:rPr>
              <a:t>display</a:t>
            </a:r>
            <a:r>
              <a:rPr b="0" i="0" lang="en-GB" sz="1800" u="none" cap="none" strike="noStrike">
                <a:solidFill>
                  <a:srgbClr val="000000"/>
                </a:solidFill>
                <a:latin typeface="Consolas"/>
                <a:ea typeface="Consolas"/>
                <a:cs typeface="Consolas"/>
                <a:sym typeface="Consolas"/>
              </a:rPr>
              <a:t>: </a:t>
            </a:r>
            <a:r>
              <a:rPr b="0" i="0" lang="en-GB" sz="1800" u="none" cap="none" strike="noStrike">
                <a:solidFill>
                  <a:srgbClr val="0451A5"/>
                </a:solidFill>
                <a:latin typeface="Consolas"/>
                <a:ea typeface="Consolas"/>
                <a:cs typeface="Consolas"/>
                <a:sym typeface="Consolas"/>
              </a:rPr>
              <a:t>flex</a:t>
            </a:r>
            <a:r>
              <a:rPr b="0" i="0" lang="en-GB"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rPr b="0" i="0" lang="en-GB" sz="1800" u="none" cap="none" strike="noStrike">
                <a:solidFill>
                  <a:srgbClr val="00000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FA8DC"/>
              </a:solidFill>
              <a:latin typeface="Consolas"/>
              <a:ea typeface="Consolas"/>
              <a:cs typeface="Consolas"/>
              <a:sym typeface="Consolas"/>
            </a:endParaRPr>
          </a:p>
        </p:txBody>
      </p:sp>
      <p:pic>
        <p:nvPicPr>
          <p:cNvPr id="849" name="Google Shape;849;p77"/>
          <p:cNvPicPr preferRelativeResize="0"/>
          <p:nvPr/>
        </p:nvPicPr>
        <p:blipFill rotWithShape="1">
          <a:blip r:embed="rId3">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8"/>
          <p:cNvSpPr txBox="1"/>
          <p:nvPr/>
        </p:nvSpPr>
        <p:spPr>
          <a:xfrm>
            <a:off x="1005900" y="2542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FLEX-DIRECTION: ROW</a:t>
            </a:r>
            <a:endParaRPr b="0" i="1" sz="4000" u="none" cap="none" strike="noStrike">
              <a:solidFill>
                <a:srgbClr val="000000"/>
              </a:solidFill>
              <a:latin typeface="Anton"/>
              <a:ea typeface="Anton"/>
              <a:cs typeface="Anton"/>
              <a:sym typeface="Anton"/>
            </a:endParaRPr>
          </a:p>
        </p:txBody>
      </p:sp>
      <p:sp>
        <p:nvSpPr>
          <p:cNvPr id="855" name="Google Shape;855;p78"/>
          <p:cNvSpPr txBox="1"/>
          <p:nvPr/>
        </p:nvSpPr>
        <p:spPr>
          <a:xfrm>
            <a:off x="654875" y="1223500"/>
            <a:ext cx="7567800" cy="80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900"/>
              <a:buFont typeface="Arial"/>
              <a:buNone/>
            </a:pPr>
            <a:r>
              <a:rPr b="0" i="0" lang="en-GB" sz="1900" u="none" cap="none" strike="noStrike">
                <a:solidFill>
                  <a:srgbClr val="000000"/>
                </a:solidFill>
                <a:latin typeface="Helvetica Neue Light"/>
                <a:ea typeface="Helvetica Neue Light"/>
                <a:cs typeface="Helvetica Neue Light"/>
                <a:sym typeface="Helvetica Neue Light"/>
              </a:rPr>
              <a:t>👉 Esta propiedad nos va a permitir </a:t>
            </a:r>
            <a:r>
              <a:rPr b="0" i="0" lang="en-GB" sz="1900" u="none" cap="none" strike="noStrike">
                <a:solidFill>
                  <a:srgbClr val="000000"/>
                </a:solidFill>
                <a:highlight>
                  <a:srgbClr val="E0FF00"/>
                </a:highlight>
                <a:latin typeface="Helvetica Neue Light"/>
                <a:ea typeface="Helvetica Neue Light"/>
                <a:cs typeface="Helvetica Neue Light"/>
                <a:sym typeface="Helvetica Neue Light"/>
              </a:rPr>
              <a:t>especificar</a:t>
            </a:r>
            <a:r>
              <a:rPr b="0" i="0" lang="en-GB" sz="1900" u="none" cap="none" strike="noStrike">
                <a:solidFill>
                  <a:srgbClr val="000000"/>
                </a:solidFill>
                <a:latin typeface="Helvetica Neue Light"/>
                <a:ea typeface="Helvetica Neue Light"/>
                <a:cs typeface="Helvetica Neue Light"/>
                <a:sym typeface="Helvetica Neue Light"/>
              </a:rPr>
              <a:t> si queremos que los flex items se dispongan en filas o columnas.</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856" name="Google Shape;856;p78"/>
          <p:cNvSpPr txBox="1"/>
          <p:nvPr/>
        </p:nvSpPr>
        <p:spPr>
          <a:xfrm>
            <a:off x="1469500" y="2031700"/>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857" name="Google Shape;857;p78"/>
          <p:cNvPicPr preferRelativeResize="0"/>
          <p:nvPr/>
        </p:nvPicPr>
        <p:blipFill rotWithShape="1">
          <a:blip r:embed="rId3">
            <a:alphaModFix/>
          </a:blip>
          <a:srcRect b="0" l="0" r="0" t="0"/>
          <a:stretch/>
        </p:blipFill>
        <p:spPr>
          <a:xfrm>
            <a:off x="1446713" y="3502350"/>
            <a:ext cx="6161976" cy="1157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9"/>
          <p:cNvSpPr txBox="1"/>
          <p:nvPr/>
        </p:nvSpPr>
        <p:spPr>
          <a:xfrm>
            <a:off x="1005900" y="2542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FLEX-DIRECTION: ROW-REVERSE</a:t>
            </a:r>
            <a:endParaRPr b="0" i="1" sz="4000" u="none" cap="none" strike="noStrike">
              <a:solidFill>
                <a:srgbClr val="000000"/>
              </a:solidFill>
              <a:latin typeface="Anton"/>
              <a:ea typeface="Anton"/>
              <a:cs typeface="Anton"/>
              <a:sym typeface="Anton"/>
            </a:endParaRPr>
          </a:p>
        </p:txBody>
      </p:sp>
      <p:sp>
        <p:nvSpPr>
          <p:cNvPr id="863" name="Google Shape;863;p79"/>
          <p:cNvSpPr txBox="1"/>
          <p:nvPr/>
        </p:nvSpPr>
        <p:spPr>
          <a:xfrm>
            <a:off x="418175" y="1288600"/>
            <a:ext cx="8123100" cy="84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 Con el valor </a:t>
            </a:r>
            <a:r>
              <a:rPr b="1" i="0" lang="en-GB" sz="1800" u="none" cap="none" strike="noStrike">
                <a:solidFill>
                  <a:srgbClr val="24292E"/>
                </a:solidFill>
                <a:latin typeface="Helvetica Neue"/>
                <a:ea typeface="Helvetica Neue"/>
                <a:cs typeface="Helvetica Neue"/>
                <a:sym typeface="Helvetica Neue"/>
              </a:rPr>
              <a:t>row-reverse </a:t>
            </a:r>
            <a:r>
              <a:rPr b="0" i="0" lang="en-GB" sz="1800" u="none" cap="none" strike="noStrike">
                <a:solidFill>
                  <a:srgbClr val="24292E"/>
                </a:solidFill>
                <a:latin typeface="Helvetica Neue Light"/>
                <a:ea typeface="Helvetica Neue Light"/>
                <a:cs typeface="Helvetica Neue Light"/>
                <a:sym typeface="Helvetica Neue Light"/>
              </a:rPr>
              <a:t>(fila inversa) los flex items se </a:t>
            </a:r>
            <a:r>
              <a:rPr b="0" i="0" lang="en-GB" sz="1800" u="none" cap="none" strike="noStrike">
                <a:solidFill>
                  <a:srgbClr val="24292E"/>
                </a:solidFill>
                <a:highlight>
                  <a:srgbClr val="E0FF00"/>
                </a:highlight>
                <a:latin typeface="Helvetica Neue Light"/>
                <a:ea typeface="Helvetica Neue Light"/>
                <a:cs typeface="Helvetica Neue Light"/>
                <a:sym typeface="Helvetica Neue Light"/>
              </a:rPr>
              <a:t>apilan</a:t>
            </a:r>
            <a:r>
              <a:rPr b="0" i="0" lang="en-GB" sz="1800" u="none" cap="none" strike="noStrike">
                <a:solidFill>
                  <a:srgbClr val="24292E"/>
                </a:solidFill>
                <a:latin typeface="Helvetica Neue Light"/>
                <a:ea typeface="Helvetica Neue Light"/>
                <a:cs typeface="Helvetica Neue Light"/>
                <a:sym typeface="Helvetica Neue Light"/>
              </a:rPr>
              <a:t> en una fila de derecha a izquierda.</a:t>
            </a:r>
            <a:endParaRPr b="0" i="0" sz="1800" u="none" cap="none" strike="noStrike">
              <a:solidFill>
                <a:srgbClr val="24292E"/>
              </a:solidFill>
              <a:latin typeface="Helvetica Neue Light"/>
              <a:ea typeface="Helvetica Neue Light"/>
              <a:cs typeface="Helvetica Neue Light"/>
              <a:sym typeface="Helvetica Neue Light"/>
            </a:endParaRPr>
          </a:p>
        </p:txBody>
      </p:sp>
      <p:sp>
        <p:nvSpPr>
          <p:cNvPr id="864" name="Google Shape;864;p79"/>
          <p:cNvSpPr txBox="1"/>
          <p:nvPr/>
        </p:nvSpPr>
        <p:spPr>
          <a:xfrm>
            <a:off x="1421525" y="2136700"/>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row-reverse</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865" name="Google Shape;865;p79"/>
          <p:cNvPicPr preferRelativeResize="0"/>
          <p:nvPr/>
        </p:nvPicPr>
        <p:blipFill rotWithShape="1">
          <a:blip r:embed="rId3">
            <a:alphaModFix/>
          </a:blip>
          <a:srcRect b="0" l="0" r="0" t="0"/>
          <a:stretch/>
        </p:blipFill>
        <p:spPr>
          <a:xfrm>
            <a:off x="1421523" y="3552175"/>
            <a:ext cx="6116401" cy="11074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aphicFrame>
        <p:nvGraphicFramePr>
          <p:cNvPr id="244" name="Google Shape;244;p8"/>
          <p:cNvGraphicFramePr/>
          <p:nvPr/>
        </p:nvGraphicFramePr>
        <p:xfrm>
          <a:off x="1720550" y="2871000"/>
          <a:ext cx="3000000" cy="3000000"/>
        </p:xfrm>
        <a:graphic>
          <a:graphicData uri="http://schemas.openxmlformats.org/drawingml/2006/table">
            <a:tbl>
              <a:tblPr>
                <a:noFill/>
                <a:tableStyleId>{F099493E-0F48-412E-A7EF-0618CDCF8BBE}</a:tableStyleId>
              </a:tblPr>
              <a:tblGrid>
                <a:gridCol w="5686425"/>
              </a:tblGrid>
              <a:tr h="254000">
                <a:tc>
                  <a:txBody>
                    <a:bodyPr/>
                    <a:lstStyle/>
                    <a:p>
                      <a:pPr indent="0" lvl="0" marL="0" marR="0" rtl="0" algn="just">
                        <a:lnSpc>
                          <a:spcPct val="135714"/>
                        </a:lnSpc>
                        <a:spcBef>
                          <a:spcPts val="0"/>
                        </a:spcBef>
                        <a:spcAft>
                          <a:spcPts val="0"/>
                        </a:spcAft>
                        <a:buClr>
                          <a:srgbClr val="000000"/>
                        </a:buClr>
                        <a:buSzPts val="2000"/>
                        <a:buFont typeface="Arial"/>
                        <a:buNone/>
                      </a:pPr>
                      <a:r>
                        <a:rPr lang="en-GB" sz="2000" u="none" cap="none" strike="noStrike">
                          <a:solidFill>
                            <a:srgbClr val="FF0000"/>
                          </a:solidFill>
                          <a:latin typeface="Didact Gothic"/>
                          <a:ea typeface="Didact Gothic"/>
                          <a:cs typeface="Didact Gothic"/>
                          <a:sym typeface="Didact Gothic"/>
                        </a:rPr>
                        <a:t>.header__logo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n-GB" sz="2000" u="none" cap="none" strike="noStrike">
                          <a:solidFill>
                            <a:srgbClr val="FF0000"/>
                          </a:solidFill>
                          <a:latin typeface="Didact Gothic"/>
                          <a:ea typeface="Didact Gothic"/>
                          <a:cs typeface="Didact Gothic"/>
                          <a:sym typeface="Didact Gothic"/>
                        </a:rPr>
                        <a:t>.header__tagline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n-GB" sz="2000" u="none" cap="none" strike="noStrike">
                          <a:solidFill>
                            <a:srgbClr val="FF0000"/>
                          </a:solidFill>
                          <a:latin typeface="Didact Gothic"/>
                          <a:ea typeface="Didact Gothic"/>
                          <a:cs typeface="Didact Gothic"/>
                          <a:sym typeface="Didact Gothic"/>
                        </a:rPr>
                        <a:t>.header__searchbar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n-GB" sz="2000" u="none" cap="none" strike="noStrike">
                          <a:solidFill>
                            <a:srgbClr val="FF0000"/>
                          </a:solidFill>
                          <a:latin typeface="Didact Gothic"/>
                          <a:ea typeface="Didact Gothic"/>
                          <a:cs typeface="Didact Gothic"/>
                          <a:sym typeface="Didact Gothic"/>
                        </a:rPr>
                        <a:t>.header__navigation {}</a:t>
                      </a:r>
                      <a:endParaRPr sz="2000" u="none" cap="none" strike="noStrike">
                        <a:solidFill>
                          <a:srgbClr val="FF0000"/>
                        </a:solidFill>
                        <a:latin typeface="Didact Gothic"/>
                        <a:ea typeface="Didact Gothic"/>
                        <a:cs typeface="Didact Gothic"/>
                        <a:sym typeface="Didact Gothic"/>
                      </a:endParaRPr>
                    </a:p>
                  </a:txBody>
                  <a:tcPr marT="63500" marB="63500" marR="63500" marL="63500">
                    <a:solidFill>
                      <a:srgbClr val="FFF2CC"/>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bl>
          </a:graphicData>
        </a:graphic>
      </p:graphicFrame>
      <p:sp>
        <p:nvSpPr>
          <p:cNvPr id="245" name="Google Shape;245;p8"/>
          <p:cNvSpPr txBox="1"/>
          <p:nvPr/>
        </p:nvSpPr>
        <p:spPr>
          <a:xfrm>
            <a:off x="726050" y="1602750"/>
            <a:ext cx="7753200" cy="1502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La doble barra baja te permite visualizar, navegar rápidamente y manipular tu código. Aquí hay algunos ejemplos de cómo funciona la metodología de elementos: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pic>
        <p:nvPicPr>
          <p:cNvPr id="246" name="Google Shape;246;p8"/>
          <p:cNvPicPr preferRelativeResize="0"/>
          <p:nvPr/>
        </p:nvPicPr>
        <p:blipFill rotWithShape="1">
          <a:blip r:embed="rId3">
            <a:alphaModFix/>
          </a:blip>
          <a:srcRect b="0" l="0" r="0" t="0"/>
          <a:stretch/>
        </p:blipFill>
        <p:spPr>
          <a:xfrm>
            <a:off x="7957463" y="0"/>
            <a:ext cx="1186525" cy="1186525"/>
          </a:xfrm>
          <a:prstGeom prst="rect">
            <a:avLst/>
          </a:prstGeom>
          <a:noFill/>
          <a:ln>
            <a:noFill/>
          </a:ln>
        </p:spPr>
      </p:pic>
      <p:sp>
        <p:nvSpPr>
          <p:cNvPr id="247" name="Google Shape;247;p8"/>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48" name="Google Shape;248;p8"/>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1</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0"/>
          <p:cNvSpPr txBox="1"/>
          <p:nvPr/>
        </p:nvSpPr>
        <p:spPr>
          <a:xfrm>
            <a:off x="1005900" y="254275"/>
            <a:ext cx="71256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FLEX-DIRECTION: COLUMN</a:t>
            </a:r>
            <a:endParaRPr b="0" i="1" sz="4000" u="none" cap="none" strike="noStrike">
              <a:solidFill>
                <a:srgbClr val="000000"/>
              </a:solidFill>
              <a:latin typeface="Anton"/>
              <a:ea typeface="Anton"/>
              <a:cs typeface="Anton"/>
              <a:sym typeface="Anton"/>
            </a:endParaRPr>
          </a:p>
        </p:txBody>
      </p:sp>
      <p:sp>
        <p:nvSpPr>
          <p:cNvPr id="871" name="Google Shape;871;p80"/>
          <p:cNvSpPr txBox="1"/>
          <p:nvPr/>
        </p:nvSpPr>
        <p:spPr>
          <a:xfrm>
            <a:off x="4057525" y="1624175"/>
            <a:ext cx="3756300" cy="145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120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 Con el valor </a:t>
            </a:r>
            <a:r>
              <a:rPr b="0" i="0" lang="en-GB" sz="2000" u="none" cap="none" strike="noStrike">
                <a:solidFill>
                  <a:srgbClr val="000000"/>
                </a:solidFill>
                <a:highlight>
                  <a:srgbClr val="E0FF00"/>
                </a:highlight>
                <a:latin typeface="Helvetica Neue Light"/>
                <a:ea typeface="Helvetica Neue Light"/>
                <a:cs typeface="Helvetica Neue Light"/>
                <a:sym typeface="Helvetica Neue Light"/>
              </a:rPr>
              <a:t>column</a:t>
            </a:r>
            <a:r>
              <a:rPr b="0" i="0" lang="en-GB" sz="2000" u="none" cap="none" strike="noStrike">
                <a:solidFill>
                  <a:srgbClr val="000000"/>
                </a:solidFill>
                <a:latin typeface="Helvetica Neue Light"/>
                <a:ea typeface="Helvetica Neue Light"/>
                <a:cs typeface="Helvetica Neue Light"/>
                <a:sym typeface="Helvetica Neue Light"/>
              </a:rPr>
              <a:t>, los flex items se apilan en una columna de arriba hacia abajo.</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872" name="Google Shape;872;p80"/>
          <p:cNvSpPr txBox="1"/>
          <p:nvPr/>
        </p:nvSpPr>
        <p:spPr>
          <a:xfrm>
            <a:off x="4057525" y="3080074"/>
            <a:ext cx="3756300" cy="1343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873" name="Google Shape;873;p80"/>
          <p:cNvPicPr preferRelativeResize="0"/>
          <p:nvPr/>
        </p:nvPicPr>
        <p:blipFill rotWithShape="1">
          <a:blip r:embed="rId3">
            <a:alphaModFix/>
          </a:blip>
          <a:srcRect b="0" l="0" r="-13224" t="0"/>
          <a:stretch/>
        </p:blipFill>
        <p:spPr>
          <a:xfrm>
            <a:off x="1188900" y="1446900"/>
            <a:ext cx="2661173" cy="3159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1"/>
          <p:cNvSpPr txBox="1"/>
          <p:nvPr/>
        </p:nvSpPr>
        <p:spPr>
          <a:xfrm>
            <a:off x="1009200" y="262425"/>
            <a:ext cx="7125600" cy="103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FLEX-DIRECTION: COLUMN-REVERSE</a:t>
            </a:r>
            <a:endParaRPr b="0" i="1" sz="4000" u="none" cap="none" strike="noStrike">
              <a:solidFill>
                <a:srgbClr val="000000"/>
              </a:solidFill>
              <a:latin typeface="Anton"/>
              <a:ea typeface="Anton"/>
              <a:cs typeface="Anton"/>
              <a:sym typeface="Anton"/>
            </a:endParaRPr>
          </a:p>
        </p:txBody>
      </p:sp>
      <p:sp>
        <p:nvSpPr>
          <p:cNvPr id="879" name="Google Shape;879;p81"/>
          <p:cNvSpPr txBox="1"/>
          <p:nvPr/>
        </p:nvSpPr>
        <p:spPr>
          <a:xfrm>
            <a:off x="3337175" y="1806350"/>
            <a:ext cx="4128600" cy="119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Con el valor </a:t>
            </a:r>
            <a:r>
              <a:rPr b="0" i="0" lang="en-GB" sz="1800" u="none" cap="none" strike="noStrike">
                <a:solidFill>
                  <a:srgbClr val="24292E"/>
                </a:solidFill>
                <a:highlight>
                  <a:srgbClr val="E0FF00"/>
                </a:highlight>
                <a:latin typeface="Helvetica Neue Light"/>
                <a:ea typeface="Helvetica Neue Light"/>
                <a:cs typeface="Helvetica Neue Light"/>
                <a:sym typeface="Helvetica Neue Light"/>
              </a:rPr>
              <a:t>column-reverse</a:t>
            </a:r>
            <a:r>
              <a:rPr b="0" i="0" lang="en-GB" sz="1800" u="none" cap="none" strike="noStrike">
                <a:solidFill>
                  <a:srgbClr val="24292E"/>
                </a:solidFill>
                <a:latin typeface="Helvetica Neue Light"/>
                <a:ea typeface="Helvetica Neue Light"/>
                <a:cs typeface="Helvetica Neue Light"/>
                <a:sym typeface="Helvetica Neue Light"/>
              </a:rPr>
              <a:t> los flex items se apilan en una columna de abajo hacia arriba.</a:t>
            </a:r>
            <a:endParaRPr b="0" i="0" sz="1800" u="none" cap="none" strike="noStrike">
              <a:solidFill>
                <a:srgbClr val="24292E"/>
              </a:solidFill>
              <a:latin typeface="Helvetica Neue Light"/>
              <a:ea typeface="Helvetica Neue Light"/>
              <a:cs typeface="Helvetica Neue Light"/>
              <a:sym typeface="Helvetica Neue Light"/>
            </a:endParaRPr>
          </a:p>
        </p:txBody>
      </p:sp>
      <p:sp>
        <p:nvSpPr>
          <p:cNvPr id="880" name="Google Shape;880;p81"/>
          <p:cNvSpPr txBox="1"/>
          <p:nvPr/>
        </p:nvSpPr>
        <p:spPr>
          <a:xfrm>
            <a:off x="3367775" y="2997650"/>
            <a:ext cx="4098000" cy="1396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column-reverse</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881" name="Google Shape;881;p81"/>
          <p:cNvPicPr preferRelativeResize="0"/>
          <p:nvPr/>
        </p:nvPicPr>
        <p:blipFill rotWithShape="1">
          <a:blip r:embed="rId3">
            <a:alphaModFix/>
          </a:blip>
          <a:srcRect b="0" l="0" r="0" t="0"/>
          <a:stretch/>
        </p:blipFill>
        <p:spPr>
          <a:xfrm>
            <a:off x="1598550" y="1424394"/>
            <a:ext cx="1395900" cy="336490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82"/>
          <p:cNvPicPr preferRelativeResize="0"/>
          <p:nvPr/>
        </p:nvPicPr>
        <p:blipFill rotWithShape="1">
          <a:blip r:embed="rId3">
            <a:alphaModFix/>
          </a:blip>
          <a:srcRect b="0" l="0" r="0" t="0"/>
          <a:stretch/>
        </p:blipFill>
        <p:spPr>
          <a:xfrm>
            <a:off x="889050" y="511525"/>
            <a:ext cx="7112651" cy="3835950"/>
          </a:xfrm>
          <a:prstGeom prst="rect">
            <a:avLst/>
          </a:prstGeom>
          <a:noFill/>
          <a:ln>
            <a:noFill/>
          </a:ln>
        </p:spPr>
      </p:pic>
      <p:sp>
        <p:nvSpPr>
          <p:cNvPr id="887" name="Google Shape;887;p82"/>
          <p:cNvSpPr txBox="1"/>
          <p:nvPr/>
        </p:nvSpPr>
        <p:spPr>
          <a:xfrm>
            <a:off x="775175" y="4429000"/>
            <a:ext cx="66078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1200"/>
              </a:spcAft>
              <a:buClr>
                <a:srgbClr val="000000"/>
              </a:buClr>
              <a:buSzPts val="1900"/>
              <a:buFont typeface="Arial"/>
              <a:buNone/>
            </a:pPr>
            <a:r>
              <a:rPr b="0" i="0" lang="en-GB" sz="1900" u="none" cap="none" strike="noStrike">
                <a:solidFill>
                  <a:srgbClr val="24292E"/>
                </a:solidFill>
                <a:latin typeface="Helvetica Neue Light"/>
                <a:ea typeface="Helvetica Neue Light"/>
                <a:cs typeface="Helvetica Neue Light"/>
                <a:sym typeface="Helvetica Neue Light"/>
              </a:rPr>
              <a:t>Resumen de Flex-direction</a:t>
            </a:r>
            <a:br>
              <a:rPr b="0" i="0" lang="en-GB" sz="1900" u="none" cap="none" strike="noStrike">
                <a:solidFill>
                  <a:srgbClr val="24292E"/>
                </a:solidFill>
                <a:latin typeface="Helvetica Neue Light"/>
                <a:ea typeface="Helvetica Neue Light"/>
                <a:cs typeface="Helvetica Neue Light"/>
                <a:sym typeface="Helvetica Neue Light"/>
              </a:rPr>
            </a:br>
            <a:endParaRPr b="0" i="0" sz="1900" u="none" cap="none" strike="noStrike">
              <a:solidFill>
                <a:srgbClr val="24292E"/>
              </a:solidFill>
              <a:latin typeface="Helvetica Neue Light"/>
              <a:ea typeface="Helvetica Neue Light"/>
              <a:cs typeface="Helvetica Neue Light"/>
              <a:sym typeface="Helvetica Neue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3"/>
          <p:cNvSpPr txBox="1"/>
          <p:nvPr/>
        </p:nvSpPr>
        <p:spPr>
          <a:xfrm>
            <a:off x="1005900" y="2542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FLEX-WRAP</a:t>
            </a:r>
            <a:endParaRPr b="0" i="1" sz="4000" u="none" cap="none" strike="noStrike">
              <a:solidFill>
                <a:srgbClr val="000000"/>
              </a:solidFill>
              <a:latin typeface="Anton"/>
              <a:ea typeface="Anton"/>
              <a:cs typeface="Anton"/>
              <a:sym typeface="Anton"/>
            </a:endParaRPr>
          </a:p>
        </p:txBody>
      </p:sp>
      <p:sp>
        <p:nvSpPr>
          <p:cNvPr id="893" name="Google Shape;893;p83"/>
          <p:cNvSpPr txBox="1"/>
          <p:nvPr/>
        </p:nvSpPr>
        <p:spPr>
          <a:xfrm>
            <a:off x="899550" y="1551475"/>
            <a:ext cx="73383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en-GB" sz="1900" u="none" cap="none" strike="noStrike">
                <a:solidFill>
                  <a:srgbClr val="24292E"/>
                </a:solidFill>
                <a:highlight>
                  <a:srgbClr val="FFFFFF"/>
                </a:highlight>
                <a:latin typeface="Helvetica Neue Light"/>
                <a:ea typeface="Helvetica Neue Light"/>
                <a:cs typeface="Helvetica Neue Light"/>
                <a:sym typeface="Helvetica Neue Light"/>
              </a:rPr>
              <a:t>👉 El comportamiento inicial del contenedor flexible es poder </a:t>
            </a:r>
            <a:r>
              <a:rPr b="1" i="0" lang="en-GB" sz="1900" u="none" cap="none" strike="noStrike">
                <a:solidFill>
                  <a:srgbClr val="24292E"/>
                </a:solidFill>
                <a:highlight>
                  <a:srgbClr val="FFFFFF"/>
                </a:highlight>
                <a:latin typeface="Helvetica Neue"/>
                <a:ea typeface="Helvetica Neue"/>
                <a:cs typeface="Helvetica Neue"/>
                <a:sym typeface="Helvetica Neue"/>
              </a:rPr>
              <a:t>mantener </a:t>
            </a:r>
            <a:r>
              <a:rPr b="0" i="0" lang="en-GB" sz="1900" u="none" cap="none" strike="noStrike">
                <a:solidFill>
                  <a:srgbClr val="24292E"/>
                </a:solidFill>
                <a:highlight>
                  <a:srgbClr val="FFFFFF"/>
                </a:highlight>
                <a:latin typeface="Helvetica Neue Light"/>
                <a:ea typeface="Helvetica Neue Light"/>
                <a:cs typeface="Helvetica Neue Light"/>
                <a:sym typeface="Helvetica Neue Light"/>
              </a:rPr>
              <a:t>los flex items en su eje, sin importar que las dimensiones de los mismos cambien.</a:t>
            </a:r>
            <a:endParaRPr b="0" i="0" sz="1900" u="none" cap="none" strike="noStrike">
              <a:solidFill>
                <a:srgbClr val="24292E"/>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rgbClr val="24292E"/>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rPr b="0" i="0" lang="en-GB" sz="1900" u="none" cap="none" strike="noStrike">
                <a:solidFill>
                  <a:srgbClr val="24292E"/>
                </a:solidFill>
                <a:highlight>
                  <a:srgbClr val="FFFFFF"/>
                </a:highlight>
                <a:latin typeface="Helvetica Neue Light"/>
                <a:ea typeface="Helvetica Neue Light"/>
                <a:cs typeface="Helvetica Neue Light"/>
                <a:sym typeface="Helvetica Neue Light"/>
              </a:rPr>
              <a:t>👉 Con </a:t>
            </a:r>
            <a:r>
              <a:rPr b="0" i="1" lang="en-GB" sz="1900" u="none" cap="none" strike="noStrike">
                <a:solidFill>
                  <a:srgbClr val="24292E"/>
                </a:solidFill>
                <a:highlight>
                  <a:srgbClr val="FFFFFF"/>
                </a:highlight>
                <a:latin typeface="Helvetica Neue Light"/>
                <a:ea typeface="Helvetica Neue Light"/>
                <a:cs typeface="Helvetica Neue Light"/>
                <a:sym typeface="Helvetica Neue Light"/>
              </a:rPr>
              <a:t>flex-wrap</a:t>
            </a:r>
            <a:r>
              <a:rPr b="0" i="0" lang="en-GB" sz="1900" u="none" cap="none" strike="noStrike">
                <a:solidFill>
                  <a:srgbClr val="24292E"/>
                </a:solidFill>
                <a:highlight>
                  <a:srgbClr val="FFFFFF"/>
                </a:highlight>
                <a:latin typeface="Helvetica Neue Light"/>
                <a:ea typeface="Helvetica Neue Light"/>
                <a:cs typeface="Helvetica Neue Light"/>
                <a:sym typeface="Helvetica Neue Light"/>
              </a:rPr>
              <a:t> vamos a poder </a:t>
            </a:r>
            <a:r>
              <a:rPr b="1" i="0" lang="en-GB" sz="1900" u="none" cap="none" strike="noStrike">
                <a:solidFill>
                  <a:srgbClr val="24292E"/>
                </a:solidFill>
                <a:highlight>
                  <a:srgbClr val="FFFFFF"/>
                </a:highlight>
                <a:latin typeface="Helvetica Neue"/>
                <a:ea typeface="Helvetica Neue"/>
                <a:cs typeface="Helvetica Neue"/>
                <a:sym typeface="Helvetica Neue"/>
              </a:rPr>
              <a:t>especificar </a:t>
            </a:r>
            <a:r>
              <a:rPr b="0" i="0" lang="en-GB" sz="1900" u="none" cap="none" strike="noStrike">
                <a:solidFill>
                  <a:srgbClr val="24292E"/>
                </a:solidFill>
                <a:highlight>
                  <a:srgbClr val="FFFFFF"/>
                </a:highlight>
                <a:latin typeface="Helvetica Neue Light"/>
                <a:ea typeface="Helvetica Neue Light"/>
                <a:cs typeface="Helvetica Neue Light"/>
                <a:sym typeface="Helvetica Neue Light"/>
              </a:rPr>
              <a:t>si queremos que los ítems puedan saltar a una nueva línea, cuando el contenedor flexible se quede sin espacio.</a:t>
            </a:r>
            <a:endParaRPr b="0" i="0" sz="1900" u="none" cap="none" strike="noStrike">
              <a:solidFill>
                <a:srgbClr val="24292E"/>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4"/>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FLEX-WRAP: NOWRAP</a:t>
            </a:r>
            <a:endParaRPr b="0" i="1" sz="4000" u="none" cap="none" strike="noStrike">
              <a:solidFill>
                <a:srgbClr val="000000"/>
              </a:solidFill>
              <a:latin typeface="Anton"/>
              <a:ea typeface="Anton"/>
              <a:cs typeface="Anton"/>
              <a:sym typeface="Anton"/>
            </a:endParaRPr>
          </a:p>
        </p:txBody>
      </p:sp>
      <p:sp>
        <p:nvSpPr>
          <p:cNvPr id="899" name="Google Shape;899;p84"/>
          <p:cNvSpPr txBox="1"/>
          <p:nvPr/>
        </p:nvSpPr>
        <p:spPr>
          <a:xfrm>
            <a:off x="1444250" y="1439250"/>
            <a:ext cx="6310500" cy="1492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nowrap</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900" name="Google Shape;900;p84"/>
          <p:cNvPicPr preferRelativeResize="0"/>
          <p:nvPr/>
        </p:nvPicPr>
        <p:blipFill rotWithShape="1">
          <a:blip r:embed="rId3">
            <a:alphaModFix/>
          </a:blip>
          <a:srcRect b="0" l="0" r="0" t="0"/>
          <a:stretch/>
        </p:blipFill>
        <p:spPr>
          <a:xfrm>
            <a:off x="1372300" y="3216150"/>
            <a:ext cx="6454400" cy="975675"/>
          </a:xfrm>
          <a:prstGeom prst="rect">
            <a:avLst/>
          </a:prstGeom>
          <a:noFill/>
          <a:ln>
            <a:noFill/>
          </a:ln>
        </p:spPr>
      </p:pic>
      <p:pic>
        <p:nvPicPr>
          <p:cNvPr id="901" name="Google Shape;901;p84"/>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5"/>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FLEX-WRAP: WRAP</a:t>
            </a:r>
            <a:endParaRPr b="0" i="1" sz="4000" u="none" cap="none" strike="noStrike">
              <a:solidFill>
                <a:srgbClr val="000000"/>
              </a:solidFill>
              <a:latin typeface="Anton"/>
              <a:ea typeface="Anton"/>
              <a:cs typeface="Anton"/>
              <a:sym typeface="Anton"/>
            </a:endParaRPr>
          </a:p>
        </p:txBody>
      </p:sp>
      <p:sp>
        <p:nvSpPr>
          <p:cNvPr id="907" name="Google Shape;907;p85"/>
          <p:cNvSpPr txBox="1"/>
          <p:nvPr/>
        </p:nvSpPr>
        <p:spPr>
          <a:xfrm>
            <a:off x="418175" y="1256775"/>
            <a:ext cx="8123100" cy="1493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Los </a:t>
            </a:r>
            <a:r>
              <a:rPr b="0" i="1" lang="en-GB" sz="1800" u="none" cap="none" strike="noStrike">
                <a:solidFill>
                  <a:srgbClr val="24292E"/>
                </a:solidFill>
                <a:latin typeface="Helvetica Neue Light"/>
                <a:ea typeface="Helvetica Neue Light"/>
                <a:cs typeface="Helvetica Neue Light"/>
                <a:sym typeface="Helvetica Neue Light"/>
              </a:rPr>
              <a:t>flex items (hijos)</a:t>
            </a:r>
            <a:r>
              <a:rPr b="0" i="0" lang="en-GB" sz="1800" u="none" cap="none" strike="noStrike">
                <a:solidFill>
                  <a:srgbClr val="24292E"/>
                </a:solidFill>
                <a:latin typeface="Helvetica Neue Light"/>
                <a:ea typeface="Helvetica Neue Light"/>
                <a:cs typeface="Helvetica Neue Light"/>
                <a:sym typeface="Helvetica Neue Light"/>
              </a:rPr>
              <a:t> pueden romper la línea del eje horizontal, si les es necesario para conservar las características de sus dimensiones. Esto es de izquierda a derecha, y de arriba a abajo.</a:t>
            </a:r>
            <a:endParaRPr b="0" i="0" sz="1800" u="none" cap="none" strike="noStrike">
              <a:solidFill>
                <a:srgbClr val="24292E"/>
              </a:solidFill>
              <a:latin typeface="Helvetica Neue Light"/>
              <a:ea typeface="Helvetica Neue Light"/>
              <a:cs typeface="Helvetica Neue Light"/>
              <a:sym typeface="Helvetica Neue Light"/>
            </a:endParaRPr>
          </a:p>
        </p:txBody>
      </p:sp>
      <p:pic>
        <p:nvPicPr>
          <p:cNvPr id="908" name="Google Shape;908;p85"/>
          <p:cNvPicPr preferRelativeResize="0"/>
          <p:nvPr/>
        </p:nvPicPr>
        <p:blipFill rotWithShape="1">
          <a:blip r:embed="rId3">
            <a:alphaModFix/>
          </a:blip>
          <a:srcRect b="0" l="0" r="0" t="0"/>
          <a:stretch/>
        </p:blipFill>
        <p:spPr>
          <a:xfrm>
            <a:off x="470425" y="2983971"/>
            <a:ext cx="3941250" cy="1398725"/>
          </a:xfrm>
          <a:prstGeom prst="rect">
            <a:avLst/>
          </a:prstGeom>
          <a:noFill/>
          <a:ln>
            <a:noFill/>
          </a:ln>
        </p:spPr>
      </p:pic>
      <p:sp>
        <p:nvSpPr>
          <p:cNvPr id="909" name="Google Shape;909;p85"/>
          <p:cNvSpPr txBox="1"/>
          <p:nvPr/>
        </p:nvSpPr>
        <p:spPr>
          <a:xfrm>
            <a:off x="4692725" y="3035750"/>
            <a:ext cx="39411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wrap</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6"/>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FLEX-WRAP: WRAP-REVERSE</a:t>
            </a:r>
            <a:endParaRPr b="0" i="1" sz="4000" u="none" cap="none" strike="noStrike">
              <a:solidFill>
                <a:srgbClr val="000000"/>
              </a:solidFill>
              <a:latin typeface="Anton"/>
              <a:ea typeface="Anton"/>
              <a:cs typeface="Anton"/>
              <a:sym typeface="Anton"/>
            </a:endParaRPr>
          </a:p>
        </p:txBody>
      </p:sp>
      <p:sp>
        <p:nvSpPr>
          <p:cNvPr id="915" name="Google Shape;915;p86"/>
          <p:cNvSpPr txBox="1"/>
          <p:nvPr/>
        </p:nvSpPr>
        <p:spPr>
          <a:xfrm>
            <a:off x="510450" y="1244575"/>
            <a:ext cx="8123100" cy="1506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Esta vez el orden es de izquierda a derecha, y de abajo a arriba.</a:t>
            </a:r>
            <a:endParaRPr b="0" i="0" sz="1800" u="none" cap="none" strike="noStrike">
              <a:solidFill>
                <a:srgbClr val="24292E"/>
              </a:solidFill>
              <a:latin typeface="Helvetica Neue Light"/>
              <a:ea typeface="Helvetica Neue Light"/>
              <a:cs typeface="Helvetica Neue Light"/>
              <a:sym typeface="Helvetica Neue Light"/>
            </a:endParaRPr>
          </a:p>
        </p:txBody>
      </p:sp>
      <p:pic>
        <p:nvPicPr>
          <p:cNvPr id="916" name="Google Shape;916;p86"/>
          <p:cNvPicPr preferRelativeResize="0"/>
          <p:nvPr/>
        </p:nvPicPr>
        <p:blipFill rotWithShape="1">
          <a:blip r:embed="rId3">
            <a:alphaModFix/>
          </a:blip>
          <a:srcRect b="0" l="0" r="0" t="0"/>
          <a:stretch/>
        </p:blipFill>
        <p:spPr>
          <a:xfrm>
            <a:off x="2260988" y="1921813"/>
            <a:ext cx="4615420" cy="1299875"/>
          </a:xfrm>
          <a:prstGeom prst="rect">
            <a:avLst/>
          </a:prstGeom>
          <a:noFill/>
          <a:ln>
            <a:noFill/>
          </a:ln>
        </p:spPr>
      </p:pic>
      <p:sp>
        <p:nvSpPr>
          <p:cNvPr id="917" name="Google Shape;917;p86"/>
          <p:cNvSpPr txBox="1"/>
          <p:nvPr/>
        </p:nvSpPr>
        <p:spPr>
          <a:xfrm>
            <a:off x="2261000" y="3368075"/>
            <a:ext cx="4615500" cy="1561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wrap-reverse</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87"/>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923" name="Google Shape;923;p87"/>
          <p:cNvPicPr preferRelativeResize="0"/>
          <p:nvPr/>
        </p:nvPicPr>
        <p:blipFill rotWithShape="1">
          <a:blip r:embed="rId3">
            <a:alphaModFix/>
          </a:blip>
          <a:srcRect b="0" l="0" r="0" t="0"/>
          <a:stretch/>
        </p:blipFill>
        <p:spPr>
          <a:xfrm>
            <a:off x="873538" y="312725"/>
            <a:ext cx="7396924" cy="4018701"/>
          </a:xfrm>
          <a:prstGeom prst="rect">
            <a:avLst/>
          </a:prstGeom>
          <a:noFill/>
          <a:ln>
            <a:noFill/>
          </a:ln>
        </p:spPr>
      </p:pic>
      <p:sp>
        <p:nvSpPr>
          <p:cNvPr id="924" name="Google Shape;924;p87"/>
          <p:cNvSpPr txBox="1"/>
          <p:nvPr/>
        </p:nvSpPr>
        <p:spPr>
          <a:xfrm>
            <a:off x="795575" y="4429000"/>
            <a:ext cx="6576900" cy="56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1200"/>
              </a:spcAft>
              <a:buClr>
                <a:srgbClr val="000000"/>
              </a:buClr>
              <a:buSzPts val="1900"/>
              <a:buFont typeface="Arial"/>
              <a:buNone/>
            </a:pPr>
            <a:r>
              <a:rPr b="0" i="0" lang="en-GB" sz="1900" u="none" cap="none" strike="noStrike">
                <a:solidFill>
                  <a:srgbClr val="24292E"/>
                </a:solidFill>
                <a:latin typeface="Helvetica Neue Light"/>
                <a:ea typeface="Helvetica Neue Light"/>
                <a:cs typeface="Helvetica Neue Light"/>
                <a:sym typeface="Helvetica Neue Light"/>
              </a:rPr>
              <a:t>Resumen de Flex-wrap</a:t>
            </a:r>
            <a:br>
              <a:rPr b="0" i="0" lang="en-GB" sz="1900" u="none" cap="none" strike="noStrike">
                <a:solidFill>
                  <a:srgbClr val="24292E"/>
                </a:solidFill>
                <a:latin typeface="Helvetica Neue Light"/>
                <a:ea typeface="Helvetica Neue Light"/>
                <a:cs typeface="Helvetica Neue Light"/>
                <a:sym typeface="Helvetica Neue Light"/>
              </a:rPr>
            </a:br>
            <a:endParaRPr b="0" i="0" sz="1900" u="none" cap="none" strike="noStrike">
              <a:solidFill>
                <a:srgbClr val="24292E"/>
              </a:solidFill>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88"/>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FLEX-FLOW</a:t>
            </a:r>
            <a:endParaRPr b="0" i="1" sz="4000" u="none" cap="none" strike="noStrike">
              <a:solidFill>
                <a:srgbClr val="000000"/>
              </a:solidFill>
              <a:latin typeface="Anton"/>
              <a:ea typeface="Anton"/>
              <a:cs typeface="Anton"/>
              <a:sym typeface="Anton"/>
            </a:endParaRPr>
          </a:p>
        </p:txBody>
      </p:sp>
      <p:sp>
        <p:nvSpPr>
          <p:cNvPr id="930" name="Google Shape;930;p88"/>
          <p:cNvSpPr txBox="1"/>
          <p:nvPr/>
        </p:nvSpPr>
        <p:spPr>
          <a:xfrm>
            <a:off x="507150" y="1412075"/>
            <a:ext cx="8123100" cy="168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Es la forma abreviada (shorthand) o rápida para las propiedades: </a:t>
            </a:r>
            <a:endParaRPr b="0" i="0" sz="1800" u="none" cap="none" strike="noStrike">
              <a:solidFill>
                <a:srgbClr val="24292E"/>
              </a:solidFill>
              <a:latin typeface="Helvetica Neue Light"/>
              <a:ea typeface="Helvetica Neue Light"/>
              <a:cs typeface="Helvetica Neue Light"/>
              <a:sym typeface="Helvetica Neue Light"/>
            </a:endParaRPr>
          </a:p>
          <a:p>
            <a:pPr indent="0" lvl="0" marL="457200" marR="0" rtl="0" algn="l">
              <a:lnSpc>
                <a:spcPct val="115000"/>
              </a:lnSpc>
              <a:spcBef>
                <a:spcPts val="1200"/>
              </a:spcBef>
              <a:spcAft>
                <a:spcPts val="0"/>
              </a:spcAft>
              <a:buClr>
                <a:srgbClr val="000000"/>
              </a:buClr>
              <a:buSzPts val="1800"/>
              <a:buFont typeface="Arial"/>
              <a:buNone/>
            </a:pPr>
            <a:r>
              <a:rPr b="0" i="1" lang="en-GB" sz="1800" u="none" cap="none" strike="noStrike">
                <a:solidFill>
                  <a:srgbClr val="24292E"/>
                </a:solidFill>
                <a:latin typeface="Helvetica Neue Light"/>
                <a:ea typeface="Helvetica Neue Light"/>
                <a:cs typeface="Helvetica Neue Light"/>
                <a:sym typeface="Helvetica Neue Light"/>
              </a:rPr>
              <a:t>👉 flex-direction</a:t>
            </a:r>
            <a:endParaRPr b="0" i="0" sz="1800" u="none" cap="none" strike="noStrike">
              <a:solidFill>
                <a:srgbClr val="24292E"/>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800"/>
              <a:buFont typeface="Arial"/>
              <a:buNone/>
            </a:pPr>
            <a:r>
              <a:rPr b="0" i="1" lang="en-GB" sz="1800" u="none" cap="none" strike="noStrike">
                <a:solidFill>
                  <a:srgbClr val="24292E"/>
                </a:solidFill>
                <a:latin typeface="Helvetica Neue Light"/>
                <a:ea typeface="Helvetica Neue Light"/>
                <a:cs typeface="Helvetica Neue Light"/>
                <a:sym typeface="Helvetica Neue Light"/>
              </a:rPr>
              <a:t>👉 flex-wrap</a:t>
            </a:r>
            <a:endParaRPr b="0" i="0" sz="1800" u="none" cap="none" strike="noStrike">
              <a:solidFill>
                <a:srgbClr val="24292E"/>
              </a:solidFill>
              <a:latin typeface="Helvetica Neue Light"/>
              <a:ea typeface="Helvetica Neue Light"/>
              <a:cs typeface="Helvetica Neue Light"/>
              <a:sym typeface="Helvetica Neue Light"/>
            </a:endParaRPr>
          </a:p>
          <a:p>
            <a:pPr indent="0" lvl="0" marL="0" marR="0" rtl="0" algn="ctr">
              <a:lnSpc>
                <a:spcPct val="115000"/>
              </a:lnSpc>
              <a:spcBef>
                <a:spcPts val="12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Se pone primero la propiedad de </a:t>
            </a:r>
            <a:r>
              <a:rPr b="0" i="1" lang="en-GB" sz="1800" u="none" cap="none" strike="noStrike">
                <a:solidFill>
                  <a:srgbClr val="24292E"/>
                </a:solidFill>
                <a:latin typeface="Helvetica Neue Light"/>
                <a:ea typeface="Helvetica Neue Light"/>
                <a:cs typeface="Helvetica Neue Light"/>
                <a:sym typeface="Helvetica Neue Light"/>
              </a:rPr>
              <a:t>flex-direction,</a:t>
            </a:r>
            <a:r>
              <a:rPr b="0" i="0" lang="en-GB" sz="1800" u="none" cap="none" strike="noStrike">
                <a:solidFill>
                  <a:srgbClr val="24292E"/>
                </a:solidFill>
                <a:latin typeface="Helvetica Neue Light"/>
                <a:ea typeface="Helvetica Neue Light"/>
                <a:cs typeface="Helvetica Neue Light"/>
                <a:sym typeface="Helvetica Neue Light"/>
              </a:rPr>
              <a:t> y luego la de </a:t>
            </a:r>
            <a:r>
              <a:rPr b="0" i="1" lang="en-GB" sz="1800" u="none" cap="none" strike="noStrike">
                <a:solidFill>
                  <a:srgbClr val="24292E"/>
                </a:solidFill>
                <a:latin typeface="Helvetica Neue Light"/>
                <a:ea typeface="Helvetica Neue Light"/>
                <a:cs typeface="Helvetica Neue Light"/>
                <a:sym typeface="Helvetica Neue Light"/>
              </a:rPr>
              <a:t>flex-wrap.</a:t>
            </a:r>
            <a:endParaRPr b="0" i="0" sz="1800" u="none" cap="none" strike="noStrike">
              <a:solidFill>
                <a:srgbClr val="24292E"/>
              </a:solidFill>
              <a:latin typeface="Helvetica Neue Light"/>
              <a:ea typeface="Helvetica Neue Light"/>
              <a:cs typeface="Helvetica Neue Light"/>
              <a:sym typeface="Helvetica Neue Light"/>
            </a:endParaRPr>
          </a:p>
        </p:txBody>
      </p:sp>
      <p:sp>
        <p:nvSpPr>
          <p:cNvPr id="931" name="Google Shape;931;p88"/>
          <p:cNvSpPr txBox="1"/>
          <p:nvPr/>
        </p:nvSpPr>
        <p:spPr>
          <a:xfrm>
            <a:off x="2535225" y="3234350"/>
            <a:ext cx="37530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flex-flow</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nowrap</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932" name="Google Shape;932;p88"/>
          <p:cNvPicPr preferRelativeResize="0"/>
          <p:nvPr/>
        </p:nvPicPr>
        <p:blipFill rotWithShape="1">
          <a:blip r:embed="rId3">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89"/>
          <p:cNvSpPr txBox="1"/>
          <p:nvPr/>
        </p:nvSpPr>
        <p:spPr>
          <a:xfrm>
            <a:off x="1005900" y="4828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a:t>
            </a:r>
            <a:endParaRPr b="0" i="1" sz="4000" u="none" cap="none" strike="noStrike">
              <a:solidFill>
                <a:srgbClr val="000000"/>
              </a:solidFill>
              <a:latin typeface="Anton"/>
              <a:ea typeface="Anton"/>
              <a:cs typeface="Anton"/>
              <a:sym typeface="Anton"/>
            </a:endParaRPr>
          </a:p>
        </p:txBody>
      </p:sp>
      <p:sp>
        <p:nvSpPr>
          <p:cNvPr id="938" name="Google Shape;938;p89"/>
          <p:cNvSpPr txBox="1"/>
          <p:nvPr/>
        </p:nvSpPr>
        <p:spPr>
          <a:xfrm>
            <a:off x="510275" y="1551475"/>
            <a:ext cx="8072400" cy="3000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Didact Gothic"/>
              <a:buChar char="●"/>
            </a:pPr>
            <a:r>
              <a:rPr b="0" i="1" lang="en-GB" sz="1800" u="none" cap="none" strike="noStrike">
                <a:solidFill>
                  <a:srgbClr val="24292E"/>
                </a:solidFill>
                <a:highlight>
                  <a:srgbClr val="FFFFFF"/>
                </a:highlight>
                <a:latin typeface="Helvetica Neue Light"/>
                <a:ea typeface="Helvetica Neue Light"/>
                <a:cs typeface="Helvetica Neue Light"/>
                <a:sym typeface="Helvetica Neue Light"/>
              </a:rPr>
              <a:t>Justify-content</a:t>
            </a:r>
            <a:r>
              <a:rPr b="0" i="0" lang="en-GB" sz="1800" u="none" cap="none" strike="noStrike">
                <a:solidFill>
                  <a:srgbClr val="24292E"/>
                </a:solidFill>
                <a:highlight>
                  <a:srgbClr val="FFFFFF"/>
                </a:highlight>
                <a:latin typeface="Helvetica Neue Light"/>
                <a:ea typeface="Helvetica Neue Light"/>
                <a:cs typeface="Helvetica Neue Light"/>
                <a:sym typeface="Helvetica Neue Light"/>
              </a:rPr>
              <a:t> nos va a permitir alinear los elementos.</a:t>
            </a:r>
            <a:endParaRPr b="0"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24292E"/>
                </a:solidFill>
                <a:highlight>
                  <a:srgbClr val="FFFFFF"/>
                </a:highlight>
                <a:latin typeface="Helvetica Neue Light"/>
                <a:ea typeface="Helvetica Neue Light"/>
                <a:cs typeface="Helvetica Neue Light"/>
                <a:sym typeface="Helvetica Neue Light"/>
              </a:rPr>
              <a:t>Esto puede ser de forma vertical u horizontal, según lo especifiquemos con </a:t>
            </a:r>
            <a:r>
              <a:rPr b="0" i="1" lang="en-GB" sz="1800" u="none" cap="none" strike="noStrike">
                <a:solidFill>
                  <a:srgbClr val="24292E"/>
                </a:solidFill>
                <a:highlight>
                  <a:srgbClr val="FFFFFF"/>
                </a:highlight>
                <a:latin typeface="Helvetica Neue Light"/>
                <a:ea typeface="Helvetica Neue Light"/>
                <a:cs typeface="Helvetica Neue Light"/>
                <a:sym typeface="Helvetica Neue Light"/>
              </a:rPr>
              <a:t>flex-direction.</a:t>
            </a:r>
            <a:endParaRPr b="0"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n-GB" sz="1800" u="none" cap="none" strike="noStrike">
                <a:solidFill>
                  <a:srgbClr val="24292E"/>
                </a:solidFill>
                <a:highlight>
                  <a:srgbClr val="FFFFFF"/>
                </a:highlight>
                <a:latin typeface="Helvetica Neue Light"/>
                <a:ea typeface="Helvetica Neue Light"/>
                <a:cs typeface="Helvetica Neue Light"/>
                <a:sym typeface="Helvetica Neue Light"/>
              </a:rPr>
              <a:t>Nos va a ayudar a distribuir los </a:t>
            </a:r>
            <a:r>
              <a:rPr b="0" i="1" lang="en-GB" sz="1800" u="none" cap="none" strike="noStrike">
                <a:solidFill>
                  <a:srgbClr val="24292E"/>
                </a:solidFill>
                <a:highlight>
                  <a:srgbClr val="FFFFFF"/>
                </a:highlight>
                <a:latin typeface="Helvetica Neue Light"/>
                <a:ea typeface="Helvetica Neue Light"/>
                <a:cs typeface="Helvetica Neue Light"/>
                <a:sym typeface="Helvetica Neue Light"/>
              </a:rPr>
              <a:t>flex items (hijos)</a:t>
            </a:r>
            <a:r>
              <a:rPr b="0" i="0" lang="en-GB" sz="1800" u="none" cap="none" strike="noStrike">
                <a:solidFill>
                  <a:srgbClr val="24292E"/>
                </a:solidFill>
                <a:highlight>
                  <a:srgbClr val="FFFFFF"/>
                </a:highlight>
                <a:latin typeface="Helvetica Neue Light"/>
                <a:ea typeface="Helvetica Neue Light"/>
                <a:cs typeface="Helvetica Neue Light"/>
                <a:sym typeface="Helvetica Neue Light"/>
              </a:rPr>
              <a:t> en el </a:t>
            </a:r>
            <a:r>
              <a:rPr b="0" i="1" lang="en-GB" sz="1800" u="none" cap="none" strike="noStrike">
                <a:solidFill>
                  <a:srgbClr val="24292E"/>
                </a:solidFill>
                <a:highlight>
                  <a:srgbClr val="FFFFFF"/>
                </a:highlight>
                <a:latin typeface="Helvetica Neue Light"/>
                <a:ea typeface="Helvetica Neue Light"/>
                <a:cs typeface="Helvetica Neue Light"/>
                <a:sym typeface="Helvetica Neue Light"/>
              </a:rPr>
              <a:t>contenedor (padre),</a:t>
            </a:r>
            <a:r>
              <a:rPr b="0" i="0" lang="en-GB" sz="1800" u="none" cap="none" strike="noStrike">
                <a:solidFill>
                  <a:srgbClr val="24292E"/>
                </a:solidFill>
                <a:highlight>
                  <a:srgbClr val="FFFFFF"/>
                </a:highlight>
                <a:latin typeface="Helvetica Neue Light"/>
                <a:ea typeface="Helvetica Neue Light"/>
                <a:cs typeface="Helvetica Neue Light"/>
                <a:sym typeface="Helvetica Neue Light"/>
              </a:rPr>
              <a:t> cuando los ítems no utilicen todo el espacio disponible en su eje principal actual. </a:t>
            </a:r>
            <a:endParaRPr b="0"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a:buChar char="●"/>
            </a:pPr>
            <a:r>
              <a:rPr b="1" i="0" lang="en-GB" sz="1800" u="none" cap="none" strike="noStrike">
                <a:solidFill>
                  <a:srgbClr val="24292E"/>
                </a:solidFill>
                <a:latin typeface="Helvetica Neue"/>
                <a:ea typeface="Helvetica Neue"/>
                <a:cs typeface="Helvetica Neue"/>
                <a:sym typeface="Helvetica Neue"/>
              </a:rPr>
              <a:t>Los siguientes ejemplos parten de la base del contenedor en “row”.</a:t>
            </a:r>
            <a:endParaRPr b="1" i="0" sz="1800" u="none" cap="none" strike="noStrike">
              <a:solidFill>
                <a:srgbClr val="24292E"/>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9"/>
          <p:cNvPicPr preferRelativeResize="0"/>
          <p:nvPr/>
        </p:nvPicPr>
        <p:blipFill rotWithShape="1">
          <a:blip r:embed="rId3">
            <a:alphaModFix/>
          </a:blip>
          <a:srcRect b="0" l="0" r="0" t="0"/>
          <a:stretch/>
        </p:blipFill>
        <p:spPr>
          <a:xfrm>
            <a:off x="1077713" y="1802239"/>
            <a:ext cx="6988565" cy="981600"/>
          </a:xfrm>
          <a:prstGeom prst="rect">
            <a:avLst/>
          </a:prstGeom>
          <a:noFill/>
          <a:ln>
            <a:noFill/>
          </a:ln>
        </p:spPr>
      </p:pic>
      <p:pic>
        <p:nvPicPr>
          <p:cNvPr id="254" name="Google Shape;254;p9"/>
          <p:cNvPicPr preferRelativeResize="0"/>
          <p:nvPr/>
        </p:nvPicPr>
        <p:blipFill rotWithShape="1">
          <a:blip r:embed="rId4">
            <a:alphaModFix/>
          </a:blip>
          <a:srcRect b="0" l="0" r="0" t="0"/>
          <a:stretch/>
        </p:blipFill>
        <p:spPr>
          <a:xfrm>
            <a:off x="-96800" y="3544680"/>
            <a:ext cx="9337600" cy="812575"/>
          </a:xfrm>
          <a:prstGeom prst="rect">
            <a:avLst/>
          </a:prstGeom>
          <a:noFill/>
          <a:ln>
            <a:noFill/>
          </a:ln>
        </p:spPr>
      </p:pic>
      <p:sp>
        <p:nvSpPr>
          <p:cNvPr id="255" name="Google Shape;255;p9"/>
          <p:cNvSpPr txBox="1"/>
          <p:nvPr/>
        </p:nvSpPr>
        <p:spPr>
          <a:xfrm>
            <a:off x="1345800" y="3348651"/>
            <a:ext cx="3000000" cy="51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n-GB" sz="2000" u="none" cap="none" strike="noStrike">
                <a:solidFill>
                  <a:srgbClr val="000000"/>
                </a:solidFill>
                <a:latin typeface="Arial"/>
                <a:ea typeface="Arial"/>
                <a:cs typeface="Arial"/>
                <a:sym typeface="Arial"/>
              </a:rPr>
              <a:t>CSS</a:t>
            </a:r>
            <a:endParaRPr b="1" i="0" sz="2000" u="none" cap="none" strike="noStrike">
              <a:solidFill>
                <a:srgbClr val="000000"/>
              </a:solidFill>
              <a:latin typeface="Arial"/>
              <a:ea typeface="Arial"/>
              <a:cs typeface="Arial"/>
              <a:sym typeface="Arial"/>
            </a:endParaRPr>
          </a:p>
          <a:p>
            <a:pPr indent="0" lvl="0" marL="0" marR="0" rtl="0" algn="l">
              <a:lnSpc>
                <a:spcPct val="115000"/>
              </a:lnSpc>
              <a:spcBef>
                <a:spcPts val="1400"/>
              </a:spcBef>
              <a:spcAft>
                <a:spcPts val="40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256" name="Google Shape;256;p9"/>
          <p:cNvSpPr txBox="1"/>
          <p:nvPr/>
        </p:nvSpPr>
        <p:spPr>
          <a:xfrm>
            <a:off x="1345800" y="1474225"/>
            <a:ext cx="3000000" cy="5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n-GB" sz="2000" u="none" cap="none" strike="noStrike">
                <a:solidFill>
                  <a:schemeClr val="dk1"/>
                </a:solidFill>
                <a:latin typeface="Arial"/>
                <a:ea typeface="Arial"/>
                <a:cs typeface="Arial"/>
                <a:sym typeface="Arial"/>
              </a:rPr>
              <a:t>HTML</a:t>
            </a:r>
            <a:endParaRPr b="1" i="0" sz="2000" u="none" cap="none" strike="noStrike">
              <a:solidFill>
                <a:schemeClr val="dk1"/>
              </a:solidFill>
              <a:latin typeface="Arial"/>
              <a:ea typeface="Arial"/>
              <a:cs typeface="Arial"/>
              <a:sym typeface="Arial"/>
            </a:endParaRPr>
          </a:p>
        </p:txBody>
      </p:sp>
      <p:pic>
        <p:nvPicPr>
          <p:cNvPr id="257" name="Google Shape;257;p9"/>
          <p:cNvPicPr preferRelativeResize="0"/>
          <p:nvPr/>
        </p:nvPicPr>
        <p:blipFill rotWithShape="1">
          <a:blip r:embed="rId5">
            <a:alphaModFix/>
          </a:blip>
          <a:srcRect b="0" l="0" r="0" t="0"/>
          <a:stretch/>
        </p:blipFill>
        <p:spPr>
          <a:xfrm>
            <a:off x="7957463" y="0"/>
            <a:ext cx="1186525" cy="1186525"/>
          </a:xfrm>
          <a:prstGeom prst="rect">
            <a:avLst/>
          </a:prstGeom>
          <a:noFill/>
          <a:ln>
            <a:noFill/>
          </a:ln>
        </p:spPr>
      </p:pic>
      <p:sp>
        <p:nvSpPr>
          <p:cNvPr id="258" name="Google Shape;258;p9"/>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n-GB"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59" name="Google Shape;259;p9"/>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 1</a:t>
            </a:r>
            <a:endParaRPr b="0" i="0" sz="3000" u="none" cap="none" strike="noStrike">
              <a:solidFill>
                <a:srgbClr val="000000"/>
              </a:solidFill>
              <a:latin typeface="Anton"/>
              <a:ea typeface="Anton"/>
              <a:cs typeface="Anton"/>
              <a:sym typeface="Anto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0"/>
          <p:cNvSpPr txBox="1"/>
          <p:nvPr/>
        </p:nvSpPr>
        <p:spPr>
          <a:xfrm>
            <a:off x="730800" y="1102450"/>
            <a:ext cx="7682400" cy="13383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24292E"/>
                </a:solidFill>
                <a:highlight>
                  <a:srgbClr val="A6FFCA"/>
                </a:highlight>
                <a:latin typeface="Helvetica Neue Light"/>
                <a:ea typeface="Helvetica Neue Light"/>
                <a:cs typeface="Helvetica Neue Light"/>
                <a:sym typeface="Helvetica Neue Light"/>
              </a:rPr>
              <a:t>Los siguientes ejemplos parten de la base del contenedor en “row”: </a:t>
            </a:r>
            <a:endParaRPr b="0" i="0" sz="2000" u="none" cap="none" strike="noStrike">
              <a:solidFill>
                <a:srgbClr val="24292E"/>
              </a:solidFill>
              <a:highlight>
                <a:srgbClr val="A6FFCA"/>
              </a:highlight>
              <a:latin typeface="Helvetica Neue Light"/>
              <a:ea typeface="Helvetica Neue Light"/>
              <a:cs typeface="Helvetica Neue Light"/>
              <a:sym typeface="Helvetica Neue Light"/>
            </a:endParaRPr>
          </a:p>
        </p:txBody>
      </p:sp>
      <p:sp>
        <p:nvSpPr>
          <p:cNvPr id="944" name="Google Shape;944;p90"/>
          <p:cNvSpPr txBox="1"/>
          <p:nvPr/>
        </p:nvSpPr>
        <p:spPr>
          <a:xfrm>
            <a:off x="1510500" y="2496550"/>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945" name="Google Shape;945;p90"/>
          <p:cNvSpPr txBox="1"/>
          <p:nvPr/>
        </p:nvSpPr>
        <p:spPr>
          <a:xfrm>
            <a:off x="1005900" y="404650"/>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a:t>
            </a:r>
            <a:endParaRPr b="0" i="1" sz="4000" u="none" cap="none" strike="noStrike">
              <a:solidFill>
                <a:srgbClr val="000000"/>
              </a:solidFill>
              <a:latin typeface="Anton"/>
              <a:ea typeface="Anton"/>
              <a:cs typeface="Anton"/>
              <a:sym typeface="Anton"/>
            </a:endParaRPr>
          </a:p>
        </p:txBody>
      </p:sp>
      <p:pic>
        <p:nvPicPr>
          <p:cNvPr id="946" name="Google Shape;946;p90"/>
          <p:cNvPicPr preferRelativeResize="0"/>
          <p:nvPr/>
        </p:nvPicPr>
        <p:blipFill rotWithShape="1">
          <a:blip r:embed="rId3">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1"/>
          <p:cNvSpPr txBox="1"/>
          <p:nvPr/>
        </p:nvSpPr>
        <p:spPr>
          <a:xfrm>
            <a:off x="1009200" y="32572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FLEX-START</a:t>
            </a:r>
            <a:endParaRPr b="0" i="1" sz="4000" u="none" cap="none" strike="noStrike">
              <a:solidFill>
                <a:srgbClr val="000000"/>
              </a:solidFill>
              <a:latin typeface="Anton"/>
              <a:ea typeface="Anton"/>
              <a:cs typeface="Anton"/>
              <a:sym typeface="Anton"/>
            </a:endParaRPr>
          </a:p>
        </p:txBody>
      </p:sp>
      <p:sp>
        <p:nvSpPr>
          <p:cNvPr id="952" name="Google Shape;952;p91"/>
          <p:cNvSpPr txBox="1"/>
          <p:nvPr/>
        </p:nvSpPr>
        <p:spPr>
          <a:xfrm>
            <a:off x="1193963" y="1981425"/>
            <a:ext cx="6574200" cy="1355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flex-start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953" name="Google Shape;953;p91"/>
          <p:cNvSpPr txBox="1"/>
          <p:nvPr/>
        </p:nvSpPr>
        <p:spPr>
          <a:xfrm>
            <a:off x="853500" y="1050349"/>
            <a:ext cx="7535400" cy="7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Consiste en </a:t>
            </a:r>
            <a:r>
              <a:rPr b="1" i="0" lang="en-GB" sz="1800" u="none" cap="none" strike="noStrike">
                <a:solidFill>
                  <a:srgbClr val="24292E"/>
                </a:solidFill>
                <a:latin typeface="Helvetica Neue"/>
                <a:ea typeface="Helvetica Neue"/>
                <a:cs typeface="Helvetica Neue"/>
                <a:sym typeface="Helvetica Neue"/>
              </a:rPr>
              <a:t>alinear</a:t>
            </a:r>
            <a:r>
              <a:rPr b="0" i="0" lang="en-GB" sz="1800" u="none" cap="none" strike="noStrike">
                <a:solidFill>
                  <a:srgbClr val="24292E"/>
                </a:solidFill>
                <a:latin typeface="Helvetica Neue Light"/>
                <a:ea typeface="Helvetica Neue Light"/>
                <a:cs typeface="Helvetica Neue Light"/>
                <a:sym typeface="Helvetica Neue Light"/>
              </a:rPr>
              <a:t> los </a:t>
            </a:r>
            <a:r>
              <a:rPr b="0" i="1" lang="en-GB" sz="1800" u="none" cap="none" strike="noStrike">
                <a:solidFill>
                  <a:srgbClr val="24292E"/>
                </a:solidFill>
                <a:latin typeface="Helvetica Neue Light"/>
                <a:ea typeface="Helvetica Neue Light"/>
                <a:cs typeface="Helvetica Neue Light"/>
                <a:sym typeface="Helvetica Neue Light"/>
              </a:rPr>
              <a:t>flex items (hijos)</a:t>
            </a:r>
            <a:r>
              <a:rPr b="0" i="0" lang="en-GB" sz="1800" u="none" cap="none" strike="noStrike">
                <a:solidFill>
                  <a:srgbClr val="24292E"/>
                </a:solidFill>
                <a:latin typeface="Helvetica Neue Light"/>
                <a:ea typeface="Helvetica Neue Light"/>
                <a:cs typeface="Helvetica Neue Light"/>
                <a:sym typeface="Helvetica Neue Light"/>
              </a:rPr>
              <a:t> al lado izquierdo.</a:t>
            </a:r>
            <a:br>
              <a:rPr b="0" i="0" lang="en-GB" sz="1800" u="none" cap="none" strike="noStrike">
                <a:solidFill>
                  <a:srgbClr val="24292E"/>
                </a:solidFill>
                <a:latin typeface="Helvetica Neue Light"/>
                <a:ea typeface="Helvetica Neue Light"/>
                <a:cs typeface="Helvetica Neue Light"/>
                <a:sym typeface="Helvetica Neue Light"/>
              </a:rPr>
            </a:br>
            <a:endParaRPr b="0" i="0" sz="1800" u="none" cap="none" strike="noStrike">
              <a:solidFill>
                <a:srgbClr val="24292E"/>
              </a:solidFill>
              <a:latin typeface="Helvetica Neue Light"/>
              <a:ea typeface="Helvetica Neue Light"/>
              <a:cs typeface="Helvetica Neue Light"/>
              <a:sym typeface="Helvetica Neue Light"/>
            </a:endParaRPr>
          </a:p>
        </p:txBody>
      </p:sp>
      <p:pic>
        <p:nvPicPr>
          <p:cNvPr id="954" name="Google Shape;954;p91"/>
          <p:cNvPicPr preferRelativeResize="0"/>
          <p:nvPr/>
        </p:nvPicPr>
        <p:blipFill rotWithShape="1">
          <a:blip r:embed="rId3">
            <a:alphaModFix/>
          </a:blip>
          <a:srcRect b="0" l="0" r="0" t="0"/>
          <a:stretch/>
        </p:blipFill>
        <p:spPr>
          <a:xfrm>
            <a:off x="1194000" y="3531100"/>
            <a:ext cx="6574125" cy="10263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2"/>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FLEX-END</a:t>
            </a:r>
            <a:endParaRPr b="0" i="1" sz="4000" u="none" cap="none" strike="noStrike">
              <a:solidFill>
                <a:srgbClr val="000000"/>
              </a:solidFill>
              <a:latin typeface="Anton"/>
              <a:ea typeface="Anton"/>
              <a:cs typeface="Anton"/>
              <a:sym typeface="Anton"/>
            </a:endParaRPr>
          </a:p>
        </p:txBody>
      </p:sp>
      <p:sp>
        <p:nvSpPr>
          <p:cNvPr id="960" name="Google Shape;960;p92"/>
          <p:cNvSpPr txBox="1"/>
          <p:nvPr/>
        </p:nvSpPr>
        <p:spPr>
          <a:xfrm>
            <a:off x="1660350" y="1860788"/>
            <a:ext cx="5734200" cy="1395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flex-end</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961" name="Google Shape;961;p92"/>
          <p:cNvSpPr txBox="1"/>
          <p:nvPr/>
        </p:nvSpPr>
        <p:spPr>
          <a:xfrm>
            <a:off x="853500" y="958499"/>
            <a:ext cx="7535400" cy="7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Consiste en </a:t>
            </a:r>
            <a:r>
              <a:rPr b="1" i="0" lang="en-GB" sz="1800" u="none" cap="none" strike="noStrike">
                <a:solidFill>
                  <a:srgbClr val="24292E"/>
                </a:solidFill>
                <a:latin typeface="Helvetica Neue"/>
                <a:ea typeface="Helvetica Neue"/>
                <a:cs typeface="Helvetica Neue"/>
                <a:sym typeface="Helvetica Neue"/>
              </a:rPr>
              <a:t>alinear</a:t>
            </a:r>
            <a:r>
              <a:rPr b="0" i="0" lang="en-GB" sz="1800" u="none" cap="none" strike="noStrike">
                <a:solidFill>
                  <a:srgbClr val="24292E"/>
                </a:solidFill>
                <a:latin typeface="Helvetica Neue Light"/>
                <a:ea typeface="Helvetica Neue Light"/>
                <a:cs typeface="Helvetica Neue Light"/>
                <a:sym typeface="Helvetica Neue Light"/>
              </a:rPr>
              <a:t> los </a:t>
            </a:r>
            <a:r>
              <a:rPr b="0" i="1" lang="en-GB" sz="1800" u="none" cap="none" strike="noStrike">
                <a:solidFill>
                  <a:srgbClr val="24292E"/>
                </a:solidFill>
                <a:latin typeface="Helvetica Neue Light"/>
                <a:ea typeface="Helvetica Neue Light"/>
                <a:cs typeface="Helvetica Neue Light"/>
                <a:sym typeface="Helvetica Neue Light"/>
              </a:rPr>
              <a:t>flex items (hijos)</a:t>
            </a:r>
            <a:r>
              <a:rPr b="0" i="0" lang="en-GB" sz="1800" u="none" cap="none" strike="noStrike">
                <a:solidFill>
                  <a:srgbClr val="24292E"/>
                </a:solidFill>
                <a:latin typeface="Helvetica Neue Light"/>
                <a:ea typeface="Helvetica Neue Light"/>
                <a:cs typeface="Helvetica Neue Light"/>
                <a:sym typeface="Helvetica Neue Light"/>
              </a:rPr>
              <a:t> al lado derecho.</a:t>
            </a:r>
            <a:br>
              <a:rPr b="0" i="0" lang="en-GB" sz="1800" u="none" cap="none" strike="noStrike">
                <a:solidFill>
                  <a:srgbClr val="24292E"/>
                </a:solidFill>
                <a:latin typeface="Helvetica Neue Light"/>
                <a:ea typeface="Helvetica Neue Light"/>
                <a:cs typeface="Helvetica Neue Light"/>
                <a:sym typeface="Helvetica Neue Light"/>
              </a:rPr>
            </a:br>
            <a:endParaRPr b="0" i="0" sz="1800" u="none" cap="none" strike="noStrike">
              <a:solidFill>
                <a:srgbClr val="24292E"/>
              </a:solidFill>
              <a:latin typeface="Helvetica Neue Light"/>
              <a:ea typeface="Helvetica Neue Light"/>
              <a:cs typeface="Helvetica Neue Light"/>
              <a:sym typeface="Helvetica Neue Light"/>
            </a:endParaRPr>
          </a:p>
        </p:txBody>
      </p:sp>
      <p:pic>
        <p:nvPicPr>
          <p:cNvPr id="962" name="Google Shape;962;p92"/>
          <p:cNvPicPr preferRelativeResize="0"/>
          <p:nvPr/>
        </p:nvPicPr>
        <p:blipFill rotWithShape="1">
          <a:blip r:embed="rId3">
            <a:alphaModFix/>
          </a:blip>
          <a:srcRect b="0" l="0" r="0" t="0"/>
          <a:stretch/>
        </p:blipFill>
        <p:spPr>
          <a:xfrm>
            <a:off x="1660425" y="3421875"/>
            <a:ext cx="5734050" cy="9906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3"/>
          <p:cNvSpPr txBox="1"/>
          <p:nvPr/>
        </p:nvSpPr>
        <p:spPr>
          <a:xfrm>
            <a:off x="1009125" y="335900"/>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CENTER</a:t>
            </a:r>
            <a:endParaRPr b="0" i="1" sz="4000" u="none" cap="none" strike="noStrike">
              <a:solidFill>
                <a:srgbClr val="000000"/>
              </a:solidFill>
              <a:latin typeface="Anton"/>
              <a:ea typeface="Anton"/>
              <a:cs typeface="Anton"/>
              <a:sym typeface="Anton"/>
            </a:endParaRPr>
          </a:p>
        </p:txBody>
      </p:sp>
      <p:sp>
        <p:nvSpPr>
          <p:cNvPr id="968" name="Google Shape;968;p93"/>
          <p:cNvSpPr txBox="1"/>
          <p:nvPr/>
        </p:nvSpPr>
        <p:spPr>
          <a:xfrm>
            <a:off x="1704975" y="1877575"/>
            <a:ext cx="5733900" cy="1395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center</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969" name="Google Shape;969;p93"/>
          <p:cNvSpPr txBox="1"/>
          <p:nvPr/>
        </p:nvSpPr>
        <p:spPr>
          <a:xfrm>
            <a:off x="804300" y="1214450"/>
            <a:ext cx="7535400" cy="53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Consiste en alinear los </a:t>
            </a:r>
            <a:r>
              <a:rPr b="0" i="1" lang="en-GB" sz="1800" u="none" cap="none" strike="noStrike">
                <a:solidFill>
                  <a:srgbClr val="24292E"/>
                </a:solidFill>
                <a:latin typeface="Helvetica Neue Light"/>
                <a:ea typeface="Helvetica Neue Light"/>
                <a:cs typeface="Helvetica Neue Light"/>
                <a:sym typeface="Helvetica Neue Light"/>
              </a:rPr>
              <a:t>flex items (hijos)</a:t>
            </a:r>
            <a:r>
              <a:rPr b="0" i="0" lang="en-GB" sz="1800" u="none" cap="none" strike="noStrike">
                <a:solidFill>
                  <a:srgbClr val="24292E"/>
                </a:solidFill>
                <a:latin typeface="Helvetica Neue Light"/>
                <a:ea typeface="Helvetica Neue Light"/>
                <a:cs typeface="Helvetica Neue Light"/>
                <a:sym typeface="Helvetica Neue Light"/>
              </a:rPr>
              <a:t> al centro.</a:t>
            </a:r>
            <a:br>
              <a:rPr b="0" i="0" lang="en-GB" sz="1800" u="none" cap="none" strike="noStrike">
                <a:solidFill>
                  <a:srgbClr val="24292E"/>
                </a:solidFill>
                <a:latin typeface="Helvetica Neue Light"/>
                <a:ea typeface="Helvetica Neue Light"/>
                <a:cs typeface="Helvetica Neue Light"/>
                <a:sym typeface="Helvetica Neue Light"/>
              </a:rPr>
            </a:br>
            <a:endParaRPr b="0" i="0" sz="1800" u="none" cap="none" strike="noStrike">
              <a:solidFill>
                <a:srgbClr val="24292E"/>
              </a:solidFill>
              <a:latin typeface="Helvetica Neue Light"/>
              <a:ea typeface="Helvetica Neue Light"/>
              <a:cs typeface="Helvetica Neue Light"/>
              <a:sym typeface="Helvetica Neue Light"/>
            </a:endParaRPr>
          </a:p>
        </p:txBody>
      </p:sp>
      <p:pic>
        <p:nvPicPr>
          <p:cNvPr id="970" name="Google Shape;970;p93"/>
          <p:cNvPicPr preferRelativeResize="0"/>
          <p:nvPr/>
        </p:nvPicPr>
        <p:blipFill rotWithShape="1">
          <a:blip r:embed="rId3">
            <a:alphaModFix/>
          </a:blip>
          <a:srcRect b="0" l="0" r="0" t="0"/>
          <a:stretch/>
        </p:blipFill>
        <p:spPr>
          <a:xfrm>
            <a:off x="1704975" y="3472875"/>
            <a:ext cx="5734050" cy="9906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4"/>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SPACE-BETWEEN</a:t>
            </a:r>
            <a:endParaRPr b="0" i="1" sz="4000" u="none" cap="none" strike="noStrike">
              <a:solidFill>
                <a:srgbClr val="000000"/>
              </a:solidFill>
              <a:latin typeface="Anton"/>
              <a:ea typeface="Anton"/>
              <a:cs typeface="Anton"/>
              <a:sym typeface="Anton"/>
            </a:endParaRPr>
          </a:p>
        </p:txBody>
      </p:sp>
      <p:sp>
        <p:nvSpPr>
          <p:cNvPr id="976" name="Google Shape;976;p94"/>
          <p:cNvSpPr txBox="1"/>
          <p:nvPr/>
        </p:nvSpPr>
        <p:spPr>
          <a:xfrm>
            <a:off x="804300" y="1036650"/>
            <a:ext cx="7535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Es hacer que los </a:t>
            </a:r>
            <a:r>
              <a:rPr b="0" i="1" lang="en-GB" sz="1800" u="none" cap="none" strike="noStrike">
                <a:solidFill>
                  <a:srgbClr val="24292E"/>
                </a:solidFill>
                <a:latin typeface="Helvetica Neue Light"/>
                <a:ea typeface="Helvetica Neue Light"/>
                <a:cs typeface="Helvetica Neue Light"/>
                <a:sym typeface="Helvetica Neue Light"/>
              </a:rPr>
              <a:t>flex items (hijos)</a:t>
            </a:r>
            <a:r>
              <a:rPr b="0" i="0" lang="en-GB" sz="1800" u="none" cap="none" strike="noStrike">
                <a:solidFill>
                  <a:srgbClr val="24292E"/>
                </a:solidFill>
                <a:latin typeface="Helvetica Neue Light"/>
                <a:ea typeface="Helvetica Neue Light"/>
                <a:cs typeface="Helvetica Neue Light"/>
                <a:sym typeface="Helvetica Neue Light"/>
              </a:rPr>
              <a:t> tomen la misma distancia o espaciado entre ellos dentro del </a:t>
            </a:r>
            <a:r>
              <a:rPr b="1" i="0" lang="en-GB" sz="1800" u="none" cap="none" strike="noStrike">
                <a:solidFill>
                  <a:srgbClr val="24292E"/>
                </a:solidFill>
                <a:latin typeface="Helvetica Neue"/>
                <a:ea typeface="Helvetica Neue"/>
                <a:cs typeface="Helvetica Neue"/>
                <a:sym typeface="Helvetica Neue"/>
              </a:rPr>
              <a:t>contenedor flexible</a:t>
            </a:r>
            <a:r>
              <a:rPr b="0" i="0" lang="en-GB" sz="1800" u="none" cap="none" strike="noStrike">
                <a:solidFill>
                  <a:srgbClr val="24292E"/>
                </a:solidFill>
                <a:latin typeface="Helvetica Neue Light"/>
                <a:ea typeface="Helvetica Neue Light"/>
                <a:cs typeface="Helvetica Neue Light"/>
                <a:sym typeface="Helvetica Neue Light"/>
              </a:rPr>
              <a:t>, quedando el primer y último elemento pegados con los bordes del contenedor en el eje principal.</a:t>
            </a:r>
            <a:endParaRPr b="0" i="0" sz="1800" u="none" cap="none" strike="noStrike">
              <a:solidFill>
                <a:srgbClr val="24292E"/>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rgbClr val="24292E"/>
              </a:solidFill>
              <a:latin typeface="Helvetica Neue Light"/>
              <a:ea typeface="Helvetica Neue Light"/>
              <a:cs typeface="Helvetica Neue Light"/>
              <a:sym typeface="Helvetica Neue Light"/>
            </a:endParaRPr>
          </a:p>
        </p:txBody>
      </p:sp>
      <p:sp>
        <p:nvSpPr>
          <p:cNvPr id="977" name="Google Shape;977;p94"/>
          <p:cNvSpPr txBox="1"/>
          <p:nvPr/>
        </p:nvSpPr>
        <p:spPr>
          <a:xfrm>
            <a:off x="1701750" y="2212925"/>
            <a:ext cx="5733900" cy="1361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space-between</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978" name="Google Shape;978;p94"/>
          <p:cNvPicPr preferRelativeResize="0"/>
          <p:nvPr/>
        </p:nvPicPr>
        <p:blipFill rotWithShape="1">
          <a:blip r:embed="rId3">
            <a:alphaModFix/>
          </a:blip>
          <a:srcRect b="0" l="0" r="0" t="0"/>
          <a:stretch/>
        </p:blipFill>
        <p:spPr>
          <a:xfrm>
            <a:off x="1701675" y="3720750"/>
            <a:ext cx="5734050" cy="9906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5"/>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SPACE-AROUND</a:t>
            </a:r>
            <a:endParaRPr b="0" i="1" sz="4000" u="none" cap="none" strike="noStrike">
              <a:solidFill>
                <a:srgbClr val="000000"/>
              </a:solidFill>
              <a:latin typeface="Anton"/>
              <a:ea typeface="Anton"/>
              <a:cs typeface="Anton"/>
              <a:sym typeface="Anton"/>
            </a:endParaRPr>
          </a:p>
        </p:txBody>
      </p:sp>
      <p:sp>
        <p:nvSpPr>
          <p:cNvPr id="984" name="Google Shape;984;p95"/>
          <p:cNvSpPr txBox="1"/>
          <p:nvPr/>
        </p:nvSpPr>
        <p:spPr>
          <a:xfrm>
            <a:off x="810600" y="995825"/>
            <a:ext cx="75354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Muestra los </a:t>
            </a:r>
            <a:r>
              <a:rPr b="0" i="1" lang="en-GB" sz="1800" u="none" cap="none" strike="noStrike">
                <a:solidFill>
                  <a:srgbClr val="24292E"/>
                </a:solidFill>
                <a:latin typeface="Helvetica Neue Light"/>
                <a:ea typeface="Helvetica Neue Light"/>
                <a:cs typeface="Helvetica Neue Light"/>
                <a:sym typeface="Helvetica Neue Light"/>
              </a:rPr>
              <a:t>flex items (hijos)</a:t>
            </a:r>
            <a:r>
              <a:rPr b="0" i="0" lang="en-GB" sz="1800" u="none" cap="none" strike="noStrike">
                <a:solidFill>
                  <a:srgbClr val="24292E"/>
                </a:solidFill>
                <a:latin typeface="Helvetica Neue Light"/>
                <a:ea typeface="Helvetica Neue Light"/>
                <a:cs typeface="Helvetica Neue Light"/>
                <a:sym typeface="Helvetica Neue Light"/>
              </a:rPr>
              <a:t> con el mismo espacio de separación entre sí. </a:t>
            </a:r>
            <a:br>
              <a:rPr b="0" i="0" lang="en-GB" sz="1800" u="none" cap="none" strike="noStrike">
                <a:solidFill>
                  <a:srgbClr val="24292E"/>
                </a:solidFill>
                <a:latin typeface="Helvetica Neue Light"/>
                <a:ea typeface="Helvetica Neue Light"/>
                <a:cs typeface="Helvetica Neue Light"/>
                <a:sym typeface="Helvetica Neue Light"/>
              </a:rPr>
            </a:br>
            <a:r>
              <a:rPr b="0" i="0" lang="en-GB" sz="1800" u="none" cap="none" strike="noStrike">
                <a:solidFill>
                  <a:srgbClr val="24292E"/>
                </a:solidFill>
                <a:latin typeface="Helvetica Neue Light"/>
                <a:ea typeface="Helvetica Neue Light"/>
                <a:cs typeface="Helvetica Neue Light"/>
                <a:sym typeface="Helvetica Neue Light"/>
              </a:rPr>
              <a:t>El espaciado entre los bordes lo toman del contenedor padre.</a:t>
            </a:r>
            <a:endParaRPr b="0" i="0" sz="18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
        <p:nvSpPr>
          <p:cNvPr id="985" name="Google Shape;985;p95"/>
          <p:cNvSpPr txBox="1"/>
          <p:nvPr/>
        </p:nvSpPr>
        <p:spPr>
          <a:xfrm>
            <a:off x="1701750" y="1891050"/>
            <a:ext cx="5733900" cy="1361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space-around</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986" name="Google Shape;986;p95"/>
          <p:cNvPicPr preferRelativeResize="0"/>
          <p:nvPr/>
        </p:nvPicPr>
        <p:blipFill rotWithShape="1">
          <a:blip r:embed="rId3">
            <a:alphaModFix/>
          </a:blip>
          <a:srcRect b="0" l="0" r="0" t="0"/>
          <a:stretch/>
        </p:blipFill>
        <p:spPr>
          <a:xfrm>
            <a:off x="1701671" y="3449563"/>
            <a:ext cx="5734050" cy="9906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96"/>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SPACE-EVENLY</a:t>
            </a:r>
            <a:endParaRPr b="0" i="1" sz="4000" u="none" cap="none" strike="noStrike">
              <a:solidFill>
                <a:srgbClr val="000000"/>
              </a:solidFill>
              <a:latin typeface="Anton"/>
              <a:ea typeface="Anton"/>
              <a:cs typeface="Anton"/>
              <a:sym typeface="Anton"/>
            </a:endParaRPr>
          </a:p>
        </p:txBody>
      </p:sp>
      <p:sp>
        <p:nvSpPr>
          <p:cNvPr id="992" name="Google Shape;992;p96"/>
          <p:cNvSpPr txBox="1"/>
          <p:nvPr/>
        </p:nvSpPr>
        <p:spPr>
          <a:xfrm>
            <a:off x="801000" y="1006025"/>
            <a:ext cx="7535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Hace que el espacio entre los </a:t>
            </a:r>
            <a:r>
              <a:rPr b="0" i="1" lang="en-GB" sz="1800" u="none" cap="none" strike="noStrike">
                <a:solidFill>
                  <a:srgbClr val="24292E"/>
                </a:solidFill>
                <a:latin typeface="Helvetica Neue Light"/>
                <a:ea typeface="Helvetica Neue Light"/>
                <a:cs typeface="Helvetica Neue Light"/>
                <a:sym typeface="Helvetica Neue Light"/>
              </a:rPr>
              <a:t>flex items (hijos)</a:t>
            </a:r>
            <a:r>
              <a:rPr b="0" i="0" lang="en-GB" sz="1800" u="none" cap="none" strike="noStrike">
                <a:solidFill>
                  <a:srgbClr val="24292E"/>
                </a:solidFill>
                <a:latin typeface="Helvetica Neue Light"/>
                <a:ea typeface="Helvetica Neue Light"/>
                <a:cs typeface="Helvetica Neue Light"/>
                <a:sym typeface="Helvetica Neue Light"/>
              </a:rPr>
              <a:t> sea igual. </a:t>
            </a:r>
            <a:r>
              <a:rPr b="1" i="0" lang="en-GB" sz="1800" u="none" cap="none" strike="noStrike">
                <a:solidFill>
                  <a:srgbClr val="24292E"/>
                </a:solidFill>
                <a:latin typeface="Helvetica Neue"/>
                <a:ea typeface="Helvetica Neue"/>
                <a:cs typeface="Helvetica Neue"/>
                <a:sym typeface="Helvetica Neue"/>
              </a:rPr>
              <a:t>No es lo mismo que space-around. </a:t>
            </a:r>
            <a:br>
              <a:rPr b="0" i="0" lang="en-GB" sz="1800" u="none" cap="none" strike="noStrike">
                <a:solidFill>
                  <a:srgbClr val="24292E"/>
                </a:solidFill>
                <a:highlight>
                  <a:srgbClr val="E0FF00"/>
                </a:highlight>
                <a:latin typeface="Helvetica Neue Light"/>
                <a:ea typeface="Helvetica Neue Light"/>
                <a:cs typeface="Helvetica Neue Light"/>
                <a:sym typeface="Helvetica Neue Light"/>
              </a:rPr>
            </a:br>
            <a:endParaRPr b="0" i="0" sz="18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
        <p:nvSpPr>
          <p:cNvPr id="993" name="Google Shape;993;p96"/>
          <p:cNvSpPr txBox="1"/>
          <p:nvPr/>
        </p:nvSpPr>
        <p:spPr>
          <a:xfrm>
            <a:off x="1701750" y="1891050"/>
            <a:ext cx="5733900" cy="1361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space-evenly</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994" name="Google Shape;994;p96"/>
          <p:cNvPicPr preferRelativeResize="0"/>
          <p:nvPr/>
        </p:nvPicPr>
        <p:blipFill rotWithShape="1">
          <a:blip r:embed="rId3">
            <a:alphaModFix/>
          </a:blip>
          <a:srcRect b="0" l="0" r="0" t="0"/>
          <a:stretch/>
        </p:blipFill>
        <p:spPr>
          <a:xfrm>
            <a:off x="1640550" y="3390150"/>
            <a:ext cx="5862875" cy="10146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7"/>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1000" name="Google Shape;1000;p97"/>
          <p:cNvPicPr preferRelativeResize="0"/>
          <p:nvPr/>
        </p:nvPicPr>
        <p:blipFill rotWithShape="1">
          <a:blip r:embed="rId3">
            <a:alphaModFix/>
          </a:blip>
          <a:srcRect b="0" l="0" r="0" t="0"/>
          <a:stretch/>
        </p:blipFill>
        <p:spPr>
          <a:xfrm>
            <a:off x="339100" y="254275"/>
            <a:ext cx="8459199" cy="3962701"/>
          </a:xfrm>
          <a:prstGeom prst="rect">
            <a:avLst/>
          </a:prstGeom>
          <a:noFill/>
          <a:ln>
            <a:noFill/>
          </a:ln>
        </p:spPr>
      </p:pic>
      <p:sp>
        <p:nvSpPr>
          <p:cNvPr id="1001" name="Google Shape;1001;p97"/>
          <p:cNvSpPr txBox="1"/>
          <p:nvPr/>
        </p:nvSpPr>
        <p:spPr>
          <a:xfrm>
            <a:off x="2984922" y="3908103"/>
            <a:ext cx="5462700" cy="6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97"/>
          <p:cNvSpPr/>
          <p:nvPr/>
        </p:nvSpPr>
        <p:spPr>
          <a:xfrm>
            <a:off x="5891987" y="2638925"/>
            <a:ext cx="412800" cy="28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97"/>
          <p:cNvSpPr txBox="1"/>
          <p:nvPr/>
        </p:nvSpPr>
        <p:spPr>
          <a:xfrm>
            <a:off x="492175" y="4439400"/>
            <a:ext cx="7535400" cy="70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0"/>
              </a:spcAft>
              <a:buClr>
                <a:srgbClr val="000000"/>
              </a:buClr>
              <a:buSzPts val="1800"/>
              <a:buFont typeface="Arial"/>
              <a:buNone/>
            </a:pPr>
            <a:r>
              <a:rPr b="0" i="0" lang="en-GB" sz="1800" u="none" cap="none" strike="noStrike">
                <a:solidFill>
                  <a:srgbClr val="24292E"/>
                </a:solidFill>
                <a:latin typeface="Helvetica Neue Light"/>
                <a:ea typeface="Helvetica Neue Light"/>
                <a:cs typeface="Helvetica Neue Light"/>
                <a:sym typeface="Helvetica Neue Light"/>
              </a:rPr>
              <a:t>Justify-content resumen</a:t>
            </a:r>
            <a:br>
              <a:rPr b="0" i="0" lang="en-GB" sz="1800" u="none" cap="none" strike="noStrike">
                <a:solidFill>
                  <a:srgbClr val="24292E"/>
                </a:solidFill>
                <a:highlight>
                  <a:srgbClr val="E0FF00"/>
                </a:highlight>
                <a:latin typeface="Helvetica Neue Light"/>
                <a:ea typeface="Helvetica Neue Light"/>
                <a:cs typeface="Helvetica Neue Light"/>
                <a:sym typeface="Helvetica Neue Light"/>
              </a:rPr>
            </a:br>
            <a:endParaRPr b="0" i="0" sz="18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1007" name="Shape 1007"/>
        <p:cNvGrpSpPr/>
        <p:nvPr/>
      </p:nvGrpSpPr>
      <p:grpSpPr>
        <a:xfrm>
          <a:off x="0" y="0"/>
          <a:ext cx="0" cy="0"/>
          <a:chOff x="0" y="0"/>
          <a:chExt cx="0" cy="0"/>
        </a:xfrm>
      </p:grpSpPr>
      <p:sp>
        <p:nvSpPr>
          <p:cNvPr id="1008" name="Google Shape;1008;p98"/>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a:t>
            </a:r>
            <a:endParaRPr b="0" i="1" sz="4000" u="none" cap="none" strike="noStrike">
              <a:solidFill>
                <a:srgbClr val="000000"/>
              </a:solidFill>
              <a:latin typeface="Anton"/>
              <a:ea typeface="Anton"/>
              <a:cs typeface="Anton"/>
              <a:sym typeface="Anton"/>
            </a:endParaRPr>
          </a:p>
        </p:txBody>
      </p:sp>
      <p:sp>
        <p:nvSpPr>
          <p:cNvPr id="1009" name="Google Shape;1009;p98"/>
          <p:cNvSpPr/>
          <p:nvPr/>
        </p:nvSpPr>
        <p:spPr>
          <a:xfrm>
            <a:off x="5891987" y="2638925"/>
            <a:ext cx="412800" cy="28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98"/>
          <p:cNvSpPr txBox="1"/>
          <p:nvPr/>
        </p:nvSpPr>
        <p:spPr>
          <a:xfrm>
            <a:off x="730800" y="857525"/>
            <a:ext cx="7682400" cy="13383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24292E"/>
                </a:solidFill>
                <a:latin typeface="Helvetica Neue Light"/>
                <a:ea typeface="Helvetica Neue Light"/>
                <a:cs typeface="Helvetica Neue Light"/>
                <a:sym typeface="Helvetica Neue Light"/>
              </a:rPr>
              <a:t>Los siguientes </a:t>
            </a:r>
            <a:r>
              <a:rPr b="1" i="0" lang="en-GB" sz="2200" u="none" cap="none" strike="noStrike">
                <a:solidFill>
                  <a:srgbClr val="24292E"/>
                </a:solidFill>
                <a:latin typeface="Helvetica Neue"/>
                <a:ea typeface="Helvetica Neue"/>
                <a:cs typeface="Helvetica Neue"/>
                <a:sym typeface="Helvetica Neue"/>
              </a:rPr>
              <a:t>ejemplos</a:t>
            </a:r>
            <a:r>
              <a:rPr b="0" i="0" lang="en-GB" sz="2200" u="none" cap="none" strike="noStrike">
                <a:solidFill>
                  <a:srgbClr val="24292E"/>
                </a:solidFill>
                <a:latin typeface="Helvetica Neue Light"/>
                <a:ea typeface="Helvetica Neue Light"/>
                <a:cs typeface="Helvetica Neue Light"/>
                <a:sym typeface="Helvetica Neue Light"/>
              </a:rPr>
              <a:t> parten de la base del contenedor en “column”, con altura definida:</a:t>
            </a:r>
            <a:endParaRPr b="0" i="0" sz="2200" u="none" cap="none" strike="noStrike">
              <a:solidFill>
                <a:srgbClr val="24292E"/>
              </a:solidFill>
              <a:latin typeface="Helvetica Neue Light"/>
              <a:ea typeface="Helvetica Neue Light"/>
              <a:cs typeface="Helvetica Neue Light"/>
              <a:sym typeface="Helvetica Neue Light"/>
            </a:endParaRPr>
          </a:p>
        </p:txBody>
      </p:sp>
      <p:sp>
        <p:nvSpPr>
          <p:cNvPr id="1011" name="Google Shape;1011;p98"/>
          <p:cNvSpPr txBox="1"/>
          <p:nvPr/>
        </p:nvSpPr>
        <p:spPr>
          <a:xfrm>
            <a:off x="1513800" y="2571750"/>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012" name="Google Shape;1012;p98"/>
          <p:cNvPicPr preferRelativeResize="0"/>
          <p:nvPr/>
        </p:nvPicPr>
        <p:blipFill rotWithShape="1">
          <a:blip r:embed="rId3">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9"/>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rgbClr val="000000"/>
                </a:solidFill>
                <a:latin typeface="Anton"/>
                <a:ea typeface="Anton"/>
                <a:cs typeface="Anton"/>
                <a:sym typeface="Anton"/>
              </a:rPr>
              <a:t>JUSTIFY-CONTENT: </a:t>
            </a:r>
            <a:r>
              <a:rPr b="0" i="1" lang="en-GB" sz="4000" u="none" cap="none" strike="noStrike">
                <a:solidFill>
                  <a:schemeClr val="dk1"/>
                </a:solidFill>
                <a:highlight>
                  <a:srgbClr val="EEFF41"/>
                </a:highlight>
                <a:latin typeface="Anton"/>
                <a:ea typeface="Anton"/>
                <a:cs typeface="Anton"/>
                <a:sym typeface="Anton"/>
              </a:rPr>
              <a:t>FLEX-START</a:t>
            </a:r>
            <a:endParaRPr b="0" i="1" sz="4000" u="none" cap="none" strike="noStrike">
              <a:solidFill>
                <a:schemeClr val="dk1"/>
              </a:solidFill>
              <a:highlight>
                <a:srgbClr val="EEFF41"/>
              </a:highlight>
              <a:latin typeface="Anton"/>
              <a:ea typeface="Anton"/>
              <a:cs typeface="Anton"/>
              <a:sym typeface="Anton"/>
            </a:endParaRPr>
          </a:p>
        </p:txBody>
      </p:sp>
      <p:sp>
        <p:nvSpPr>
          <p:cNvPr id="1018" name="Google Shape;1018;p99"/>
          <p:cNvSpPr txBox="1"/>
          <p:nvPr/>
        </p:nvSpPr>
        <p:spPr>
          <a:xfrm>
            <a:off x="1335650" y="1205225"/>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flex-start</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rgbClr val="000000"/>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1019" name="Google Shape;1019;p99"/>
          <p:cNvPicPr preferRelativeResize="0"/>
          <p:nvPr/>
        </p:nvPicPr>
        <p:blipFill rotWithShape="1">
          <a:blip r:embed="rId3">
            <a:alphaModFix/>
          </a:blip>
          <a:srcRect b="0" l="0" r="0" t="0"/>
          <a:stretch/>
        </p:blipFill>
        <p:spPr>
          <a:xfrm>
            <a:off x="5152713" y="1155213"/>
            <a:ext cx="2469255" cy="3395226"/>
          </a:xfrm>
          <a:prstGeom prst="rect">
            <a:avLst/>
          </a:prstGeom>
          <a:noFill/>
          <a:ln>
            <a:noFill/>
          </a:ln>
        </p:spPr>
      </p:pic>
      <p:pic>
        <p:nvPicPr>
          <p:cNvPr id="1020" name="Google Shape;1020;p99"/>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